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6" r:id="rId5"/>
    <p:sldMasterId id="2147483783" r:id="rId6"/>
  </p:sldMasterIdLst>
  <p:notesMasterIdLst>
    <p:notesMasterId r:id="rId49"/>
  </p:notesMasterIdLst>
  <p:sldIdLst>
    <p:sldId id="256" r:id="rId7"/>
    <p:sldId id="2076138251" r:id="rId8"/>
    <p:sldId id="2134804663" r:id="rId9"/>
    <p:sldId id="2134804689" r:id="rId10"/>
    <p:sldId id="2134804690" r:id="rId11"/>
    <p:sldId id="2134804691" r:id="rId12"/>
    <p:sldId id="2134804692" r:id="rId13"/>
    <p:sldId id="2134804693" r:id="rId14"/>
    <p:sldId id="2134804721" r:id="rId15"/>
    <p:sldId id="2134804695" r:id="rId16"/>
    <p:sldId id="2134804697" r:id="rId17"/>
    <p:sldId id="2134804722" r:id="rId18"/>
    <p:sldId id="2134804698" r:id="rId19"/>
    <p:sldId id="2134804699" r:id="rId20"/>
    <p:sldId id="2134804700" r:id="rId21"/>
    <p:sldId id="2134804701" r:id="rId22"/>
    <p:sldId id="2134804696" r:id="rId23"/>
    <p:sldId id="2134804704" r:id="rId24"/>
    <p:sldId id="2134804730" r:id="rId25"/>
    <p:sldId id="2134804705" r:id="rId26"/>
    <p:sldId id="2134804706" r:id="rId27"/>
    <p:sldId id="2134804707" r:id="rId28"/>
    <p:sldId id="2134804708" r:id="rId29"/>
    <p:sldId id="2134804709" r:id="rId30"/>
    <p:sldId id="2134804710" r:id="rId31"/>
    <p:sldId id="2134804711" r:id="rId32"/>
    <p:sldId id="2134804712" r:id="rId33"/>
    <p:sldId id="2134804713" r:id="rId34"/>
    <p:sldId id="2134804714" r:id="rId35"/>
    <p:sldId id="2134804715" r:id="rId36"/>
    <p:sldId id="2134804716" r:id="rId37"/>
    <p:sldId id="2134804717" r:id="rId38"/>
    <p:sldId id="2134804718" r:id="rId39"/>
    <p:sldId id="2134804719" r:id="rId40"/>
    <p:sldId id="2134804720" r:id="rId41"/>
    <p:sldId id="2134804724" r:id="rId42"/>
    <p:sldId id="2134804723" r:id="rId43"/>
    <p:sldId id="2134804725" r:id="rId44"/>
    <p:sldId id="2134804726" r:id="rId45"/>
    <p:sldId id="2134804727" r:id="rId46"/>
    <p:sldId id="2134804728" r:id="rId47"/>
    <p:sldId id="21348047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6C757E"/>
    <a:srgbClr val="1E3648"/>
    <a:srgbClr val="667E90"/>
    <a:srgbClr val="475F71"/>
    <a:srgbClr val="999999"/>
    <a:srgbClr val="7A7A7A"/>
    <a:srgbClr val="515151"/>
    <a:srgbClr val="1D4A7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4FCFC-B10C-4818-A841-F79AFCF63891}" v="31" dt="2023-07-18T03:41:50.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61366" autoAdjust="0"/>
  </p:normalViewPr>
  <p:slideViewPr>
    <p:cSldViewPr snapToGrid="0">
      <p:cViewPr varScale="1">
        <p:scale>
          <a:sx n="55" d="100"/>
          <a:sy n="55" d="100"/>
        </p:scale>
        <p:origin x="1224" y="4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8/10/relationships/authors" Target="authors.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a:t>
            </a:fld>
            <a:endParaRPr lang="en-US"/>
          </a:p>
        </p:txBody>
      </p:sp>
    </p:spTree>
    <p:extLst>
      <p:ext uri="{BB962C8B-B14F-4D97-AF65-F5344CB8AC3E}">
        <p14:creationId xmlns:p14="http://schemas.microsoft.com/office/powerpoint/2010/main" val="12082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11</a:t>
            </a:fld>
            <a:endParaRPr lang="en-US"/>
          </a:p>
        </p:txBody>
      </p:sp>
    </p:spTree>
    <p:extLst>
      <p:ext uri="{BB962C8B-B14F-4D97-AF65-F5344CB8AC3E}">
        <p14:creationId xmlns:p14="http://schemas.microsoft.com/office/powerpoint/2010/main" val="164074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12</a:t>
            </a:fld>
            <a:endParaRPr lang="en-US"/>
          </a:p>
        </p:txBody>
      </p:sp>
    </p:spTree>
    <p:extLst>
      <p:ext uri="{BB962C8B-B14F-4D97-AF65-F5344CB8AC3E}">
        <p14:creationId xmlns:p14="http://schemas.microsoft.com/office/powerpoint/2010/main" val="21426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13</a:t>
            </a:fld>
            <a:endParaRPr lang="en-US"/>
          </a:p>
        </p:txBody>
      </p:sp>
    </p:spTree>
    <p:extLst>
      <p:ext uri="{BB962C8B-B14F-4D97-AF65-F5344CB8AC3E}">
        <p14:creationId xmlns:p14="http://schemas.microsoft.com/office/powerpoint/2010/main" val="95036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14</a:t>
            </a:fld>
            <a:endParaRPr lang="en-US"/>
          </a:p>
        </p:txBody>
      </p:sp>
    </p:spTree>
    <p:extLst>
      <p:ext uri="{BB962C8B-B14F-4D97-AF65-F5344CB8AC3E}">
        <p14:creationId xmlns:p14="http://schemas.microsoft.com/office/powerpoint/2010/main" val="636746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15</a:t>
            </a:fld>
            <a:endParaRPr lang="en-US"/>
          </a:p>
        </p:txBody>
      </p:sp>
    </p:spTree>
    <p:extLst>
      <p:ext uri="{BB962C8B-B14F-4D97-AF65-F5344CB8AC3E}">
        <p14:creationId xmlns:p14="http://schemas.microsoft.com/office/powerpoint/2010/main" val="379626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16</a:t>
            </a:fld>
            <a:endParaRPr lang="en-US"/>
          </a:p>
        </p:txBody>
      </p:sp>
    </p:spTree>
    <p:extLst>
      <p:ext uri="{BB962C8B-B14F-4D97-AF65-F5344CB8AC3E}">
        <p14:creationId xmlns:p14="http://schemas.microsoft.com/office/powerpoint/2010/main" val="299463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Module3-instructions:</a:t>
            </a:r>
          </a:p>
          <a:p>
            <a:r>
              <a:rPr lang="en-US" dirty="0"/>
              <a:t>Exercise: Working with Persistent Volumes, Persistent Volume Claims and Secrets</a:t>
            </a:r>
          </a:p>
          <a:p>
            <a:endParaRPr lang="en-US" dirty="0"/>
          </a:p>
          <a:p>
            <a:r>
              <a:rPr lang="en-US" dirty="0"/>
              <a:t>Module6-Instructions:</a:t>
            </a:r>
          </a:p>
          <a:p>
            <a:r>
              <a:rPr lang="en-US" dirty="0"/>
              <a:t>Exercise: Using Secrets Stored in Azure Key Vault</a:t>
            </a:r>
          </a:p>
        </p:txBody>
      </p:sp>
      <p:sp>
        <p:nvSpPr>
          <p:cNvPr id="4" name="Slide Number Placeholder 3"/>
          <p:cNvSpPr>
            <a:spLocks noGrp="1"/>
          </p:cNvSpPr>
          <p:nvPr>
            <p:ph type="sldNum" sz="quarter" idx="5"/>
          </p:nvPr>
        </p:nvSpPr>
        <p:spPr/>
        <p:txBody>
          <a:bodyPr/>
          <a:lstStyle/>
          <a:p>
            <a:fld id="{35ECC906-FED3-4F79-BA55-CB1E9B2A3288}" type="slidenum">
              <a:rPr lang="en-US" smtClean="0"/>
              <a:t>17</a:t>
            </a:fld>
            <a:endParaRPr lang="en-US"/>
          </a:p>
        </p:txBody>
      </p:sp>
    </p:spTree>
    <p:extLst>
      <p:ext uri="{BB962C8B-B14F-4D97-AF65-F5344CB8AC3E}">
        <p14:creationId xmlns:p14="http://schemas.microsoft.com/office/powerpoint/2010/main" val="234883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18</a:t>
            </a:fld>
            <a:endParaRPr lang="en-US"/>
          </a:p>
        </p:txBody>
      </p:sp>
    </p:spTree>
    <p:extLst>
      <p:ext uri="{BB962C8B-B14F-4D97-AF65-F5344CB8AC3E}">
        <p14:creationId xmlns:p14="http://schemas.microsoft.com/office/powerpoint/2010/main" val="1707328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19</a:t>
            </a:fld>
            <a:endParaRPr lang="en-US"/>
          </a:p>
        </p:txBody>
      </p:sp>
    </p:spTree>
    <p:extLst>
      <p:ext uri="{BB962C8B-B14F-4D97-AF65-F5344CB8AC3E}">
        <p14:creationId xmlns:p14="http://schemas.microsoft.com/office/powerpoint/2010/main" val="185139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20</a:t>
            </a:fld>
            <a:endParaRPr lang="en-US"/>
          </a:p>
        </p:txBody>
      </p:sp>
    </p:spTree>
    <p:extLst>
      <p:ext uri="{BB962C8B-B14F-4D97-AF65-F5344CB8AC3E}">
        <p14:creationId xmlns:p14="http://schemas.microsoft.com/office/powerpoint/2010/main" val="336169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a:t>
            </a:fld>
            <a:endParaRPr lang="en-US"/>
          </a:p>
        </p:txBody>
      </p:sp>
    </p:spTree>
    <p:extLst>
      <p:ext uri="{BB962C8B-B14F-4D97-AF65-F5344CB8AC3E}">
        <p14:creationId xmlns:p14="http://schemas.microsoft.com/office/powerpoint/2010/main" val="1936933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21</a:t>
            </a:fld>
            <a:endParaRPr lang="en-US"/>
          </a:p>
        </p:txBody>
      </p:sp>
    </p:spTree>
    <p:extLst>
      <p:ext uri="{BB962C8B-B14F-4D97-AF65-F5344CB8AC3E}">
        <p14:creationId xmlns:p14="http://schemas.microsoft.com/office/powerpoint/2010/main" val="866008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22</a:t>
            </a:fld>
            <a:endParaRPr lang="en-US"/>
          </a:p>
        </p:txBody>
      </p:sp>
    </p:spTree>
    <p:extLst>
      <p:ext uri="{BB962C8B-B14F-4D97-AF65-F5344CB8AC3E}">
        <p14:creationId xmlns:p14="http://schemas.microsoft.com/office/powerpoint/2010/main" val="267400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23</a:t>
            </a:fld>
            <a:endParaRPr lang="en-US"/>
          </a:p>
        </p:txBody>
      </p:sp>
    </p:spTree>
    <p:extLst>
      <p:ext uri="{BB962C8B-B14F-4D97-AF65-F5344CB8AC3E}">
        <p14:creationId xmlns:p14="http://schemas.microsoft.com/office/powerpoint/2010/main" val="3743919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24</a:t>
            </a:fld>
            <a:endParaRPr lang="en-US"/>
          </a:p>
        </p:txBody>
      </p:sp>
    </p:spTree>
    <p:extLst>
      <p:ext uri="{BB962C8B-B14F-4D97-AF65-F5344CB8AC3E}">
        <p14:creationId xmlns:p14="http://schemas.microsoft.com/office/powerpoint/2010/main" val="2903840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25</a:t>
            </a:fld>
            <a:endParaRPr lang="en-US"/>
          </a:p>
        </p:txBody>
      </p:sp>
    </p:spTree>
    <p:extLst>
      <p:ext uri="{BB962C8B-B14F-4D97-AF65-F5344CB8AC3E}">
        <p14:creationId xmlns:p14="http://schemas.microsoft.com/office/powerpoint/2010/main" val="214151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26</a:t>
            </a:fld>
            <a:endParaRPr lang="en-US"/>
          </a:p>
        </p:txBody>
      </p:sp>
    </p:spTree>
    <p:extLst>
      <p:ext uri="{BB962C8B-B14F-4D97-AF65-F5344CB8AC3E}">
        <p14:creationId xmlns:p14="http://schemas.microsoft.com/office/powerpoint/2010/main" val="2999768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27</a:t>
            </a:fld>
            <a:endParaRPr lang="en-US"/>
          </a:p>
        </p:txBody>
      </p:sp>
    </p:spTree>
    <p:extLst>
      <p:ext uri="{BB962C8B-B14F-4D97-AF65-F5344CB8AC3E}">
        <p14:creationId xmlns:p14="http://schemas.microsoft.com/office/powerpoint/2010/main" val="358160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28</a:t>
            </a:fld>
            <a:endParaRPr lang="en-US"/>
          </a:p>
        </p:txBody>
      </p:sp>
    </p:spTree>
    <p:extLst>
      <p:ext uri="{BB962C8B-B14F-4D97-AF65-F5344CB8AC3E}">
        <p14:creationId xmlns:p14="http://schemas.microsoft.com/office/powerpoint/2010/main" val="199665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29</a:t>
            </a:fld>
            <a:endParaRPr lang="en-US"/>
          </a:p>
        </p:txBody>
      </p:sp>
    </p:spTree>
    <p:extLst>
      <p:ext uri="{BB962C8B-B14F-4D97-AF65-F5344CB8AC3E}">
        <p14:creationId xmlns:p14="http://schemas.microsoft.com/office/powerpoint/2010/main" val="1621109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30</a:t>
            </a:fld>
            <a:endParaRPr lang="en-US"/>
          </a:p>
        </p:txBody>
      </p:sp>
    </p:spTree>
    <p:extLst>
      <p:ext uri="{BB962C8B-B14F-4D97-AF65-F5344CB8AC3E}">
        <p14:creationId xmlns:p14="http://schemas.microsoft.com/office/powerpoint/2010/main" val="378843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a:t>
            </a:fld>
            <a:endParaRPr lang="en-US"/>
          </a:p>
        </p:txBody>
      </p:sp>
    </p:spTree>
    <p:extLst>
      <p:ext uri="{BB962C8B-B14F-4D97-AF65-F5344CB8AC3E}">
        <p14:creationId xmlns:p14="http://schemas.microsoft.com/office/powerpoint/2010/main" val="11041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31</a:t>
            </a:fld>
            <a:endParaRPr lang="en-US"/>
          </a:p>
        </p:txBody>
      </p:sp>
    </p:spTree>
    <p:extLst>
      <p:ext uri="{BB962C8B-B14F-4D97-AF65-F5344CB8AC3E}">
        <p14:creationId xmlns:p14="http://schemas.microsoft.com/office/powerpoint/2010/main" val="157591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32</a:t>
            </a:fld>
            <a:endParaRPr lang="en-US"/>
          </a:p>
        </p:txBody>
      </p:sp>
    </p:spTree>
    <p:extLst>
      <p:ext uri="{BB962C8B-B14F-4D97-AF65-F5344CB8AC3E}">
        <p14:creationId xmlns:p14="http://schemas.microsoft.com/office/powerpoint/2010/main" val="2545510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33</a:t>
            </a:fld>
            <a:endParaRPr lang="en-US"/>
          </a:p>
        </p:txBody>
      </p:sp>
    </p:spTree>
    <p:extLst>
      <p:ext uri="{BB962C8B-B14F-4D97-AF65-F5344CB8AC3E}">
        <p14:creationId xmlns:p14="http://schemas.microsoft.com/office/powerpoint/2010/main" val="3415712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34</a:t>
            </a:fld>
            <a:endParaRPr lang="en-US"/>
          </a:p>
        </p:txBody>
      </p:sp>
    </p:spTree>
    <p:extLst>
      <p:ext uri="{BB962C8B-B14F-4D97-AF65-F5344CB8AC3E}">
        <p14:creationId xmlns:p14="http://schemas.microsoft.com/office/powerpoint/2010/main" val="1336169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35</a:t>
            </a:fld>
            <a:endParaRPr lang="en-US"/>
          </a:p>
        </p:txBody>
      </p:sp>
    </p:spTree>
    <p:extLst>
      <p:ext uri="{BB962C8B-B14F-4D97-AF65-F5344CB8AC3E}">
        <p14:creationId xmlns:p14="http://schemas.microsoft.com/office/powerpoint/2010/main" val="3660954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37</a:t>
            </a:fld>
            <a:endParaRPr lang="en-US"/>
          </a:p>
        </p:txBody>
      </p:sp>
    </p:spTree>
    <p:extLst>
      <p:ext uri="{BB962C8B-B14F-4D97-AF65-F5344CB8AC3E}">
        <p14:creationId xmlns:p14="http://schemas.microsoft.com/office/powerpoint/2010/main" val="399254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38</a:t>
            </a:fld>
            <a:endParaRPr lang="en-US"/>
          </a:p>
        </p:txBody>
      </p:sp>
    </p:spTree>
    <p:extLst>
      <p:ext uri="{BB962C8B-B14F-4D97-AF65-F5344CB8AC3E}">
        <p14:creationId xmlns:p14="http://schemas.microsoft.com/office/powerpoint/2010/main" val="2815508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39</a:t>
            </a:fld>
            <a:endParaRPr lang="en-US"/>
          </a:p>
        </p:txBody>
      </p:sp>
    </p:spTree>
    <p:extLst>
      <p:ext uri="{BB962C8B-B14F-4D97-AF65-F5344CB8AC3E}">
        <p14:creationId xmlns:p14="http://schemas.microsoft.com/office/powerpoint/2010/main" val="4221331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40</a:t>
            </a:fld>
            <a:endParaRPr lang="en-US"/>
          </a:p>
        </p:txBody>
      </p:sp>
    </p:spTree>
    <p:extLst>
      <p:ext uri="{BB962C8B-B14F-4D97-AF65-F5344CB8AC3E}">
        <p14:creationId xmlns:p14="http://schemas.microsoft.com/office/powerpoint/2010/main" val="1818236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41</a:t>
            </a:fld>
            <a:endParaRPr lang="en-US"/>
          </a:p>
        </p:txBody>
      </p:sp>
    </p:spTree>
    <p:extLst>
      <p:ext uri="{BB962C8B-B14F-4D97-AF65-F5344CB8AC3E}">
        <p14:creationId xmlns:p14="http://schemas.microsoft.com/office/powerpoint/2010/main" val="329960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a:t>
            </a:fld>
            <a:endParaRPr lang="en-US"/>
          </a:p>
        </p:txBody>
      </p:sp>
    </p:spTree>
    <p:extLst>
      <p:ext uri="{BB962C8B-B14F-4D97-AF65-F5344CB8AC3E}">
        <p14:creationId xmlns:p14="http://schemas.microsoft.com/office/powerpoint/2010/main" val="416621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42</a:t>
            </a:fld>
            <a:endParaRPr lang="en-US"/>
          </a:p>
        </p:txBody>
      </p:sp>
    </p:spTree>
    <p:extLst>
      <p:ext uri="{BB962C8B-B14F-4D97-AF65-F5344CB8AC3E}">
        <p14:creationId xmlns:p14="http://schemas.microsoft.com/office/powerpoint/2010/main" val="2289930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Module3-instructions:</a:t>
            </a:r>
          </a:p>
          <a:p>
            <a:r>
              <a:rPr lang="en-US" dirty="0"/>
              <a:t>Exercise: Working with Multi-Container Pods, Ephemeral Volumes and </a:t>
            </a:r>
            <a:r>
              <a:rPr lang="en-US" dirty="0" err="1"/>
              <a:t>ConfigMaps</a:t>
            </a: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a:t>
            </a:fld>
            <a:endParaRPr lang="en-US"/>
          </a:p>
        </p:txBody>
      </p:sp>
    </p:spTree>
    <p:extLst>
      <p:ext uri="{BB962C8B-B14F-4D97-AF65-F5344CB8AC3E}">
        <p14:creationId xmlns:p14="http://schemas.microsoft.com/office/powerpoint/2010/main" val="340722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7</a:t>
            </a:fld>
            <a:endParaRPr lang="en-US"/>
          </a:p>
        </p:txBody>
      </p:sp>
    </p:spTree>
    <p:extLst>
      <p:ext uri="{BB962C8B-B14F-4D97-AF65-F5344CB8AC3E}">
        <p14:creationId xmlns:p14="http://schemas.microsoft.com/office/powerpoint/2010/main" val="279497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8</a:t>
            </a:fld>
            <a:endParaRPr lang="en-US"/>
          </a:p>
        </p:txBody>
      </p:sp>
    </p:spTree>
    <p:extLst>
      <p:ext uri="{BB962C8B-B14F-4D97-AF65-F5344CB8AC3E}">
        <p14:creationId xmlns:p14="http://schemas.microsoft.com/office/powerpoint/2010/main" val="367830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9</a:t>
            </a:fld>
            <a:endParaRPr lang="en-US"/>
          </a:p>
        </p:txBody>
      </p:sp>
    </p:spTree>
    <p:extLst>
      <p:ext uri="{BB962C8B-B14F-4D97-AF65-F5344CB8AC3E}">
        <p14:creationId xmlns:p14="http://schemas.microsoft.com/office/powerpoint/2010/main" val="78447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10</a:t>
            </a:fld>
            <a:endParaRPr lang="en-US"/>
          </a:p>
        </p:txBody>
      </p:sp>
    </p:spTree>
    <p:extLst>
      <p:ext uri="{BB962C8B-B14F-4D97-AF65-F5344CB8AC3E}">
        <p14:creationId xmlns:p14="http://schemas.microsoft.com/office/powerpoint/2010/main" val="3903448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52603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46042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05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3.xml"/><Relationship Id="rId21" Type="http://schemas.openxmlformats.org/officeDocument/2006/relationships/slideLayout" Target="../slideLayouts/slideLayout68.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63" Type="http://schemas.openxmlformats.org/officeDocument/2006/relationships/slideLayout" Target="../slideLayouts/slideLayout110.xml"/><Relationship Id="rId68" Type="http://schemas.openxmlformats.org/officeDocument/2006/relationships/slideLayout" Target="../slideLayouts/slideLayout115.xml"/><Relationship Id="rId84" Type="http://schemas.openxmlformats.org/officeDocument/2006/relationships/image" Target="../media/image1.emf"/><Relationship Id="rId16" Type="http://schemas.openxmlformats.org/officeDocument/2006/relationships/slideLayout" Target="../slideLayouts/slideLayout63.xml"/><Relationship Id="rId11" Type="http://schemas.openxmlformats.org/officeDocument/2006/relationships/slideLayout" Target="../slideLayouts/slideLayout58.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74" Type="http://schemas.openxmlformats.org/officeDocument/2006/relationships/slideLayout" Target="../slideLayouts/slideLayout121.xml"/><Relationship Id="rId79" Type="http://schemas.openxmlformats.org/officeDocument/2006/relationships/slideLayout" Target="../slideLayouts/slideLayout126.xml"/><Relationship Id="rId5" Type="http://schemas.openxmlformats.org/officeDocument/2006/relationships/slideLayout" Target="../slideLayouts/slideLayout52.xml"/><Relationship Id="rId61" Type="http://schemas.openxmlformats.org/officeDocument/2006/relationships/slideLayout" Target="../slideLayouts/slideLayout108.xml"/><Relationship Id="rId82" Type="http://schemas.openxmlformats.org/officeDocument/2006/relationships/slideLayout" Target="../slideLayouts/slideLayout129.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64" Type="http://schemas.openxmlformats.org/officeDocument/2006/relationships/slideLayout" Target="../slideLayouts/slideLayout111.xml"/><Relationship Id="rId69" Type="http://schemas.openxmlformats.org/officeDocument/2006/relationships/slideLayout" Target="../slideLayouts/slideLayout116.xml"/><Relationship Id="rId77" Type="http://schemas.openxmlformats.org/officeDocument/2006/relationships/slideLayout" Target="../slideLayouts/slideLayout124.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72" Type="http://schemas.openxmlformats.org/officeDocument/2006/relationships/slideLayout" Target="../slideLayouts/slideLayout119.xml"/><Relationship Id="rId80" Type="http://schemas.openxmlformats.org/officeDocument/2006/relationships/slideLayout" Target="../slideLayouts/slideLayout127.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67" Type="http://schemas.openxmlformats.org/officeDocument/2006/relationships/slideLayout" Target="../slideLayouts/slideLayout114.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70" Type="http://schemas.openxmlformats.org/officeDocument/2006/relationships/slideLayout" Target="../slideLayouts/slideLayout117.xml"/><Relationship Id="rId75" Type="http://schemas.openxmlformats.org/officeDocument/2006/relationships/slideLayout" Target="../slideLayouts/slideLayout122.xml"/><Relationship Id="rId83"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65" Type="http://schemas.openxmlformats.org/officeDocument/2006/relationships/slideLayout" Target="../slideLayouts/slideLayout112.xml"/><Relationship Id="rId73" Type="http://schemas.openxmlformats.org/officeDocument/2006/relationships/slideLayout" Target="../slideLayouts/slideLayout120.xml"/><Relationship Id="rId78" Type="http://schemas.openxmlformats.org/officeDocument/2006/relationships/slideLayout" Target="../slideLayouts/slideLayout125.xml"/><Relationship Id="rId81" Type="http://schemas.openxmlformats.org/officeDocument/2006/relationships/slideLayout" Target="../slideLayouts/slideLayout12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9" Type="http://schemas.openxmlformats.org/officeDocument/2006/relationships/slideLayout" Target="../slideLayouts/slideLayout86.xml"/><Relationship Id="rId34" Type="http://schemas.openxmlformats.org/officeDocument/2006/relationships/slideLayout" Target="../slideLayouts/slideLayout81.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76" Type="http://schemas.openxmlformats.org/officeDocument/2006/relationships/slideLayout" Target="../slideLayouts/slideLayout123.xml"/><Relationship Id="rId7" Type="http://schemas.openxmlformats.org/officeDocument/2006/relationships/slideLayout" Target="../slideLayouts/slideLayout54.xml"/><Relationship Id="rId71" Type="http://schemas.openxmlformats.org/officeDocument/2006/relationships/slideLayout" Target="../slideLayouts/slideLayout118.xml"/><Relationship Id="rId2" Type="http://schemas.openxmlformats.org/officeDocument/2006/relationships/slideLayout" Target="../slideLayouts/slideLayout49.xml"/><Relationship Id="rId29" Type="http://schemas.openxmlformats.org/officeDocument/2006/relationships/slideLayout" Target="../slideLayouts/slideLayout76.xml"/><Relationship Id="rId24" Type="http://schemas.openxmlformats.org/officeDocument/2006/relationships/slideLayout" Target="../slideLayouts/slideLayout71.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6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866"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 id="2147483865"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docs.microsoft.com/bs-latn-ba/azure/aks/concepts-storage" TargetMode="Externa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p:txBody>
          <a:bodyPr wrap="square" anchor="b">
            <a:normAutofit/>
          </a:bodyPr>
          <a:lstStyle/>
          <a:p>
            <a:r>
              <a:rPr lang="en-US" dirty="0"/>
              <a:t>Azure Kubernetes Workshop</a:t>
            </a:r>
          </a:p>
        </p:txBody>
      </p:sp>
      <p:sp>
        <p:nvSpPr>
          <p:cNvPr id="10" name="Text Placeholder 2">
            <a:extLst>
              <a:ext uri="{FF2B5EF4-FFF2-40B4-BE49-F238E27FC236}">
                <a16:creationId xmlns:a16="http://schemas.microsoft.com/office/drawing/2014/main" id="{594A523A-ACB0-4ECC-1798-2D20D9D50868}"/>
              </a:ext>
            </a:extLst>
          </p:cNvPr>
          <p:cNvSpPr>
            <a:spLocks noGrp="1"/>
          </p:cNvSpPr>
          <p:nvPr>
            <p:ph type="body" sz="quarter" idx="12"/>
          </p:nvPr>
        </p:nvSpPr>
        <p:spPr>
          <a:xfrm>
            <a:off x="582042" y="3962400"/>
            <a:ext cx="4164583" cy="1015662"/>
          </a:xfrm>
        </p:spPr>
        <p:txBody>
          <a:bodyPr/>
          <a:lstStyle/>
          <a:p>
            <a:r>
              <a:rPr lang="en-US" dirty="0"/>
              <a:t>Day 2:</a:t>
            </a:r>
          </a:p>
          <a:p>
            <a:endParaRPr lang="en-US" dirty="0"/>
          </a:p>
        </p:txBody>
      </p:sp>
      <p:pic>
        <p:nvPicPr>
          <p:cNvPr id="6" name="Picture 5">
            <a:extLst>
              <a:ext uri="{FF2B5EF4-FFF2-40B4-BE49-F238E27FC236}">
                <a16:creationId xmlns:a16="http://schemas.microsoft.com/office/drawing/2014/main" id="{09186360-5766-EB64-A2CB-595B64668997}"/>
              </a:ext>
            </a:extLst>
          </p:cNvPr>
          <p:cNvPicPr>
            <a:picLocks noChangeAspect="1"/>
          </p:cNvPicPr>
          <p:nvPr/>
        </p:nvPicPr>
        <p:blipFill rotWithShape="1">
          <a:blip r:embed="rId3"/>
          <a:srcRect l="35326" r="2423"/>
          <a:stretch/>
        </p:blipFill>
        <p:spPr>
          <a:xfrm>
            <a:off x="5334000" y="10"/>
            <a:ext cx="6858000" cy="6857990"/>
          </a:xfrm>
          <a:prstGeom prst="rect">
            <a:avLst/>
          </a:prstGeom>
          <a:noFill/>
        </p:spPr>
      </p:pic>
      <p:sp>
        <p:nvSpPr>
          <p:cNvPr id="2" name="Text Placeholder 2">
            <a:extLst>
              <a:ext uri="{FF2B5EF4-FFF2-40B4-BE49-F238E27FC236}">
                <a16:creationId xmlns:a16="http://schemas.microsoft.com/office/drawing/2014/main" id="{36C99871-ABFF-7B96-7E01-97F2F9574A1A}"/>
              </a:ext>
            </a:extLst>
          </p:cNvPr>
          <p:cNvSpPr txBox="1">
            <a:spLocks/>
          </p:cNvSpPr>
          <p:nvPr/>
        </p:nvSpPr>
        <p:spPr>
          <a:xfrm>
            <a:off x="582041" y="4300954"/>
            <a:ext cx="4164583"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Intermediate Kubernetes Concepts </a:t>
            </a:r>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Key Vault</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11303000" cy="1993900"/>
          </a:xfrm>
        </p:spPr>
        <p:txBody>
          <a:bodyPr wrap="square">
            <a:noAutofit/>
          </a:bodyPr>
          <a:lstStyle/>
          <a:p>
            <a:pPr>
              <a:lnSpc>
                <a:spcPct val="90000"/>
              </a:lnSpc>
            </a:pPr>
            <a:r>
              <a:rPr lang="en-US" sz="2400" dirty="0"/>
              <a:t>Azure Kubernetes Service supports integration with </a:t>
            </a:r>
            <a:r>
              <a:rPr lang="en-US" sz="2400" b="1" dirty="0"/>
              <a:t>Azure Key Vault</a:t>
            </a:r>
            <a:r>
              <a:rPr lang="en-US" sz="2400" dirty="0"/>
              <a:t> to facilitate best practices when accessing sensitive information. </a:t>
            </a:r>
          </a:p>
          <a:p>
            <a:pPr>
              <a:lnSpc>
                <a:spcPct val="90000"/>
              </a:lnSpc>
            </a:pPr>
            <a:r>
              <a:rPr lang="en-US" sz="2400" dirty="0"/>
              <a:t>A Secret Store Provider can be enabled during the creation of a cluster. </a:t>
            </a:r>
          </a:p>
          <a:p>
            <a:pPr>
              <a:lnSpc>
                <a:spcPct val="90000"/>
              </a:lnSpc>
            </a:pPr>
            <a:r>
              <a:rPr lang="en-US" sz="2400" dirty="0"/>
              <a:t>AKS uses a managed identity to connect to Key Vault and dynamically create Kubernetes Secrets and/or inject secrets direct into containers. </a:t>
            </a:r>
            <a:endParaRPr lang="en-US" sz="2400" i="1" dirty="0">
              <a:highlight>
                <a:srgbClr val="FFFF00"/>
              </a:highlight>
            </a:endParaRPr>
          </a:p>
        </p:txBody>
      </p:sp>
      <p:pic>
        <p:nvPicPr>
          <p:cNvPr id="5" name="Picture 4">
            <a:extLst>
              <a:ext uri="{FF2B5EF4-FFF2-40B4-BE49-F238E27FC236}">
                <a16:creationId xmlns:a16="http://schemas.microsoft.com/office/drawing/2014/main" id="{72253490-37FE-B241-E6C7-AF649F26DCBF}"/>
              </a:ext>
            </a:extLst>
          </p:cNvPr>
          <p:cNvPicPr>
            <a:picLocks noChangeAspect="1"/>
          </p:cNvPicPr>
          <p:nvPr/>
        </p:nvPicPr>
        <p:blipFill>
          <a:blip r:embed="rId3"/>
          <a:stretch>
            <a:fillRect/>
          </a:stretch>
        </p:blipFill>
        <p:spPr>
          <a:xfrm>
            <a:off x="1584669" y="3535099"/>
            <a:ext cx="8387662" cy="2759601"/>
          </a:xfrm>
          <a:prstGeom prst="rect">
            <a:avLst/>
          </a:prstGeom>
        </p:spPr>
      </p:pic>
    </p:spTree>
    <p:extLst>
      <p:ext uri="{BB962C8B-B14F-4D97-AF65-F5344CB8AC3E}">
        <p14:creationId xmlns:p14="http://schemas.microsoft.com/office/powerpoint/2010/main" val="3321233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Kubernetes Volumes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11303000" cy="2149021"/>
          </a:xfrm>
        </p:spPr>
        <p:txBody>
          <a:bodyPr wrap="square">
            <a:noAutofit/>
          </a:bodyPr>
          <a:lstStyle/>
          <a:p>
            <a:pPr>
              <a:lnSpc>
                <a:spcPct val="90000"/>
              </a:lnSpc>
            </a:pPr>
            <a:r>
              <a:rPr lang="en-US" sz="2000" dirty="0"/>
              <a:t>Deleting or restarting a POD destroys any persistent data stored in the containers file system. </a:t>
            </a:r>
          </a:p>
          <a:p>
            <a:pPr>
              <a:lnSpc>
                <a:spcPct val="90000"/>
              </a:lnSpc>
            </a:pPr>
            <a:r>
              <a:rPr lang="en-US" sz="2000" dirty="0"/>
              <a:t>Ephemeral volume types have a lifetime of a pod, but persistent volumes exist beyond the lifetime of a pod.</a:t>
            </a:r>
          </a:p>
          <a:p>
            <a:pPr>
              <a:lnSpc>
                <a:spcPct val="90000"/>
              </a:lnSpc>
            </a:pPr>
            <a:r>
              <a:rPr lang="en-US" sz="2000" dirty="0"/>
              <a:t>At its core, a volume is a directory, possibly with some data in it, which is accessible to the containers in a Pod. </a:t>
            </a:r>
          </a:p>
          <a:p>
            <a:pPr lvl="1">
              <a:lnSpc>
                <a:spcPct val="90000"/>
              </a:lnSpc>
            </a:pPr>
            <a:r>
              <a:rPr lang="en-US" i="1" dirty="0"/>
              <a:t>Azure Disk -&gt; /</a:t>
            </a:r>
            <a:r>
              <a:rPr lang="en-US" i="1" dirty="0" err="1"/>
              <a:t>mnt</a:t>
            </a:r>
            <a:r>
              <a:rPr lang="en-US" i="1" dirty="0"/>
              <a:t>/external </a:t>
            </a:r>
          </a:p>
          <a:p>
            <a:pPr>
              <a:lnSpc>
                <a:spcPct val="90000"/>
              </a:lnSpc>
            </a:pPr>
            <a:r>
              <a:rPr lang="en-US" sz="2000" dirty="0"/>
              <a:t>A Pod can use any number of volume types simultaneously</a:t>
            </a:r>
            <a:endParaRPr lang="en-US" sz="2000" i="1" dirty="0">
              <a:highlight>
                <a:srgbClr val="FFFF00"/>
              </a:highlight>
            </a:endParaRPr>
          </a:p>
        </p:txBody>
      </p:sp>
      <p:pic>
        <p:nvPicPr>
          <p:cNvPr id="7" name="Picture 6">
            <a:extLst>
              <a:ext uri="{FF2B5EF4-FFF2-40B4-BE49-F238E27FC236}">
                <a16:creationId xmlns:a16="http://schemas.microsoft.com/office/drawing/2014/main" id="{7AA5B750-A4B6-D703-3F76-7AC825375A38}"/>
              </a:ext>
            </a:extLst>
          </p:cNvPr>
          <p:cNvPicPr>
            <a:picLocks noChangeAspect="1"/>
          </p:cNvPicPr>
          <p:nvPr/>
        </p:nvPicPr>
        <p:blipFill>
          <a:blip r:embed="rId3"/>
          <a:stretch>
            <a:fillRect/>
          </a:stretch>
        </p:blipFill>
        <p:spPr>
          <a:xfrm>
            <a:off x="1902279" y="3584121"/>
            <a:ext cx="8997178" cy="3216729"/>
          </a:xfrm>
          <a:prstGeom prst="rect">
            <a:avLst/>
          </a:prstGeom>
        </p:spPr>
      </p:pic>
    </p:spTree>
    <p:extLst>
      <p:ext uri="{BB962C8B-B14F-4D97-AF65-F5344CB8AC3E}">
        <p14:creationId xmlns:p14="http://schemas.microsoft.com/office/powerpoint/2010/main" val="30055934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Key </a:t>
            </a:r>
            <a:r>
              <a:rPr lang="en-US">
                <a:solidFill>
                  <a:schemeClr val="accent1">
                    <a:lumMod val="60000"/>
                    <a:lumOff val="40000"/>
                  </a:schemeClr>
                </a:solidFill>
              </a:rPr>
              <a:t>Vault Integration</a:t>
            </a:r>
            <a:endParaRPr lang="en-US"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9"/>
            <a:ext cx="7132782" cy="4896427"/>
          </a:xfrm>
        </p:spPr>
        <p:txBody>
          <a:bodyPr wrap="square">
            <a:noAutofit/>
          </a:bodyPr>
          <a:lstStyle/>
          <a:p>
            <a:pPr>
              <a:lnSpc>
                <a:spcPct val="90000"/>
              </a:lnSpc>
            </a:pPr>
            <a:r>
              <a:rPr lang="en-US" sz="2000" dirty="0"/>
              <a:t>When Azure Key Vault is enabled in AKS, a custom resource called </a:t>
            </a:r>
            <a:r>
              <a:rPr lang="en-US" sz="2000" b="1" dirty="0" err="1"/>
              <a:t>SecretProviderClass</a:t>
            </a:r>
            <a:r>
              <a:rPr lang="en-US" sz="2000" dirty="0"/>
              <a:t> is available.</a:t>
            </a:r>
          </a:p>
          <a:p>
            <a:pPr>
              <a:lnSpc>
                <a:spcPct val="90000"/>
              </a:lnSpc>
            </a:pPr>
            <a:r>
              <a:rPr lang="en-US" sz="2000" dirty="0"/>
              <a:t> This manifest provides the connection information to Key Vault. </a:t>
            </a:r>
          </a:p>
          <a:p>
            <a:pPr lvl="1">
              <a:lnSpc>
                <a:spcPct val="90000"/>
              </a:lnSpc>
            </a:pPr>
            <a:r>
              <a:rPr lang="en-US" i="1" dirty="0"/>
              <a:t>The </a:t>
            </a:r>
            <a:r>
              <a:rPr lang="en-US" b="1" i="1" dirty="0" err="1"/>
              <a:t>secretObjects</a:t>
            </a:r>
            <a:r>
              <a:rPr lang="en-US" i="1" dirty="0"/>
              <a:t> section is optional and only used if you want to create a Kubernetes Secret object. </a:t>
            </a:r>
          </a:p>
          <a:p>
            <a:pPr>
              <a:lnSpc>
                <a:spcPct val="90000"/>
              </a:lnSpc>
            </a:pPr>
            <a:r>
              <a:rPr lang="en-US" sz="2000" dirty="0"/>
              <a:t>When a Pod mounts the </a:t>
            </a:r>
            <a:r>
              <a:rPr lang="en-US" sz="2000" b="1" dirty="0"/>
              <a:t>Secrets CSI </a:t>
            </a:r>
            <a:r>
              <a:rPr lang="en-US" sz="2000" dirty="0"/>
              <a:t>volume, the Key Vault secret(s) is injected into the container (and a Secret object is created if specified). </a:t>
            </a:r>
          </a:p>
          <a:p>
            <a:pPr>
              <a:lnSpc>
                <a:spcPct val="90000"/>
              </a:lnSpc>
            </a:pPr>
            <a:r>
              <a:rPr lang="en-US" sz="2000" dirty="0"/>
              <a:t>If a Secret object is created, it’s automatically deleted when the last Pod that accesses that Secret is deleted</a:t>
            </a:r>
            <a:endParaRPr lang="en-US" sz="2000" i="1" dirty="0">
              <a:highlight>
                <a:srgbClr val="FFFF00"/>
              </a:highlight>
            </a:endParaRPr>
          </a:p>
        </p:txBody>
      </p:sp>
      <p:pic>
        <p:nvPicPr>
          <p:cNvPr id="6" name="Picture 5">
            <a:extLst>
              <a:ext uri="{FF2B5EF4-FFF2-40B4-BE49-F238E27FC236}">
                <a16:creationId xmlns:a16="http://schemas.microsoft.com/office/drawing/2014/main" id="{21D809AF-8967-BB61-79B6-AF78E937591B}"/>
              </a:ext>
            </a:extLst>
          </p:cNvPr>
          <p:cNvPicPr>
            <a:picLocks noChangeAspect="1"/>
          </p:cNvPicPr>
          <p:nvPr/>
        </p:nvPicPr>
        <p:blipFill rotWithShape="1">
          <a:blip r:embed="rId3"/>
          <a:srcRect t="9693" b="8739"/>
          <a:stretch/>
        </p:blipFill>
        <p:spPr>
          <a:xfrm>
            <a:off x="6153150" y="4580164"/>
            <a:ext cx="3516606" cy="2057400"/>
          </a:xfrm>
          <a:prstGeom prst="rect">
            <a:avLst/>
          </a:prstGeom>
        </p:spPr>
      </p:pic>
      <p:pic>
        <p:nvPicPr>
          <p:cNvPr id="10" name="Picture 9">
            <a:extLst>
              <a:ext uri="{FF2B5EF4-FFF2-40B4-BE49-F238E27FC236}">
                <a16:creationId xmlns:a16="http://schemas.microsoft.com/office/drawing/2014/main" id="{DB359C77-CA0E-892E-0FEA-E87BFF330C6F}"/>
              </a:ext>
            </a:extLst>
          </p:cNvPr>
          <p:cNvPicPr>
            <a:picLocks noChangeAspect="1"/>
          </p:cNvPicPr>
          <p:nvPr/>
        </p:nvPicPr>
        <p:blipFill>
          <a:blip r:embed="rId4"/>
          <a:stretch>
            <a:fillRect/>
          </a:stretch>
        </p:blipFill>
        <p:spPr>
          <a:xfrm>
            <a:off x="8915399" y="188484"/>
            <a:ext cx="3270671" cy="4395062"/>
          </a:xfrm>
          <a:prstGeom prst="rect">
            <a:avLst/>
          </a:prstGeom>
        </p:spPr>
      </p:pic>
    </p:spTree>
    <p:extLst>
      <p:ext uri="{BB962C8B-B14F-4D97-AF65-F5344CB8AC3E}">
        <p14:creationId xmlns:p14="http://schemas.microsoft.com/office/powerpoint/2010/main" val="14386313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Ephemeral Volumes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7276910" cy="3600924"/>
          </a:xfrm>
        </p:spPr>
        <p:txBody>
          <a:bodyPr wrap="square">
            <a:noAutofit/>
          </a:bodyPr>
          <a:lstStyle/>
          <a:p>
            <a:pPr>
              <a:lnSpc>
                <a:spcPct val="90000"/>
              </a:lnSpc>
            </a:pPr>
            <a:r>
              <a:rPr lang="en-US" sz="2400" dirty="0"/>
              <a:t>Persistent volumes exist beyond the lifetime of a pod. Persistent volumes include: </a:t>
            </a:r>
          </a:p>
          <a:p>
            <a:pPr>
              <a:lnSpc>
                <a:spcPct val="90000"/>
              </a:lnSpc>
            </a:pPr>
            <a:r>
              <a:rPr lang="en-US" sz="2400" b="1" dirty="0"/>
              <a:t>Azure Disk </a:t>
            </a:r>
            <a:r>
              <a:rPr lang="en-US" sz="2400" dirty="0"/>
              <a:t>– Mounts an Azure Data Disk into a pod. </a:t>
            </a:r>
          </a:p>
          <a:p>
            <a:pPr>
              <a:lnSpc>
                <a:spcPct val="90000"/>
              </a:lnSpc>
            </a:pPr>
            <a:r>
              <a:rPr lang="en-US" sz="2400" b="1" dirty="0"/>
              <a:t>Azure File </a:t>
            </a:r>
            <a:r>
              <a:rPr lang="en-US" sz="2400" dirty="0"/>
              <a:t>– Mounts an Azure File Share (SMB 2.1/3.0) to a Pod. </a:t>
            </a:r>
          </a:p>
          <a:p>
            <a:pPr>
              <a:lnSpc>
                <a:spcPct val="90000"/>
              </a:lnSpc>
            </a:pPr>
            <a:r>
              <a:rPr lang="en-US" sz="2400" b="1" dirty="0"/>
              <a:t>Persistent Volume Claim </a:t>
            </a:r>
            <a:r>
              <a:rPr lang="en-US" sz="2400" dirty="0"/>
              <a:t>- A way for users to "claim" durable storage without knowing the details of the cloud environment. </a:t>
            </a:r>
            <a:endParaRPr lang="en-US" sz="2400" i="1" dirty="0">
              <a:highlight>
                <a:srgbClr val="FFFF00"/>
              </a:highlight>
            </a:endParaRPr>
          </a:p>
        </p:txBody>
      </p:sp>
      <p:pic>
        <p:nvPicPr>
          <p:cNvPr id="5" name="Picture 4">
            <a:extLst>
              <a:ext uri="{FF2B5EF4-FFF2-40B4-BE49-F238E27FC236}">
                <a16:creationId xmlns:a16="http://schemas.microsoft.com/office/drawing/2014/main" id="{4A852C7B-8EFB-044B-5F4D-B10D570215BB}"/>
              </a:ext>
            </a:extLst>
          </p:cNvPr>
          <p:cNvPicPr>
            <a:picLocks noChangeAspect="1"/>
          </p:cNvPicPr>
          <p:nvPr/>
        </p:nvPicPr>
        <p:blipFill>
          <a:blip r:embed="rId3"/>
          <a:stretch>
            <a:fillRect/>
          </a:stretch>
        </p:blipFill>
        <p:spPr>
          <a:xfrm>
            <a:off x="8057369" y="1160608"/>
            <a:ext cx="3815543" cy="3875416"/>
          </a:xfrm>
          <a:prstGeom prst="rect">
            <a:avLst/>
          </a:prstGeom>
        </p:spPr>
      </p:pic>
    </p:spTree>
    <p:extLst>
      <p:ext uri="{BB962C8B-B14F-4D97-AF65-F5344CB8AC3E}">
        <p14:creationId xmlns:p14="http://schemas.microsoft.com/office/powerpoint/2010/main" val="41952496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Persistent Volumes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9"/>
            <a:ext cx="11303000" cy="4897461"/>
          </a:xfrm>
        </p:spPr>
        <p:txBody>
          <a:bodyPr wrap="square">
            <a:noAutofit/>
          </a:bodyPr>
          <a:lstStyle/>
          <a:p>
            <a:pPr>
              <a:lnSpc>
                <a:spcPct val="90000"/>
              </a:lnSpc>
            </a:pPr>
            <a:r>
              <a:rPr lang="en-US" sz="2400" dirty="0"/>
              <a:t>A </a:t>
            </a:r>
            <a:r>
              <a:rPr lang="en-US" sz="2400" b="1" dirty="0" err="1"/>
              <a:t>PersistentVolume</a:t>
            </a:r>
            <a:r>
              <a:rPr lang="en-US" sz="2400" dirty="0"/>
              <a:t> (PV) resource is a piece of storage in the cluster that has been provisioned by an administrator or dynamically provisioned using </a:t>
            </a:r>
            <a:r>
              <a:rPr lang="en-US" sz="2400" b="1" dirty="0"/>
              <a:t>Storage Classes</a:t>
            </a:r>
            <a:r>
              <a:rPr lang="en-US" sz="2400" dirty="0"/>
              <a:t>. </a:t>
            </a:r>
          </a:p>
          <a:p>
            <a:pPr>
              <a:lnSpc>
                <a:spcPct val="90000"/>
              </a:lnSpc>
            </a:pPr>
            <a:r>
              <a:rPr lang="en-US" sz="2400" dirty="0"/>
              <a:t>PVs are volume plugins like Volumes but have a lifecycle independent of any individual Pod that uses the PV. </a:t>
            </a:r>
          </a:p>
          <a:p>
            <a:pPr>
              <a:lnSpc>
                <a:spcPct val="90000"/>
              </a:lnSpc>
            </a:pPr>
            <a:r>
              <a:rPr lang="en-US" sz="2400" dirty="0"/>
              <a:t>It is a cluster wide resource (not </a:t>
            </a:r>
            <a:r>
              <a:rPr lang="en-US" sz="2400" dirty="0" err="1"/>
              <a:t>namespaced</a:t>
            </a:r>
            <a:r>
              <a:rPr lang="en-US" sz="2400" dirty="0"/>
              <a:t>), available to for any user to claim. •</a:t>
            </a:r>
          </a:p>
          <a:p>
            <a:pPr>
              <a:lnSpc>
                <a:spcPct val="90000"/>
              </a:lnSpc>
            </a:pPr>
            <a:r>
              <a:rPr lang="en-US" sz="2400" dirty="0"/>
              <a:t>There are two ways PVs may be provisioned: </a:t>
            </a:r>
          </a:p>
          <a:p>
            <a:pPr lvl="1">
              <a:lnSpc>
                <a:spcPct val="90000"/>
              </a:lnSpc>
            </a:pPr>
            <a:r>
              <a:rPr lang="en-US" sz="2400" b="1" u="sng" dirty="0"/>
              <a:t>Statically</a:t>
            </a:r>
            <a:r>
              <a:rPr lang="en-US" sz="2400" dirty="0"/>
              <a:t> - A cluster administrator creates multiple PVs that carry the details of the real storage, which is available for use by cluster users. </a:t>
            </a:r>
          </a:p>
          <a:p>
            <a:pPr lvl="1">
              <a:lnSpc>
                <a:spcPct val="90000"/>
              </a:lnSpc>
            </a:pPr>
            <a:r>
              <a:rPr lang="en-US" sz="2400" b="1" u="sng" dirty="0"/>
              <a:t>Dynamically</a:t>
            </a:r>
            <a:r>
              <a:rPr lang="en-US" sz="2400" dirty="0"/>
              <a:t> - When none of the available static PVs match a user's Persistent Volume Claim, the cluster will try to dynamically provision a volume specially for the PVC, based on a specified Storage Classes. </a:t>
            </a:r>
            <a:endParaRPr lang="en-US" sz="2400" i="1" dirty="0">
              <a:highlight>
                <a:srgbClr val="FFFF00"/>
              </a:highlight>
            </a:endParaRPr>
          </a:p>
        </p:txBody>
      </p:sp>
    </p:spTree>
    <p:extLst>
      <p:ext uri="{BB962C8B-B14F-4D97-AF65-F5344CB8AC3E}">
        <p14:creationId xmlns:p14="http://schemas.microsoft.com/office/powerpoint/2010/main" val="28929232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Static Persistent Volume Claims </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9"/>
            <a:ext cx="11303000" cy="553999"/>
          </a:xfrm>
        </p:spPr>
        <p:txBody>
          <a:bodyPr wrap="square">
            <a:noAutofit/>
          </a:bodyPr>
          <a:lstStyle/>
          <a:p>
            <a:pPr>
              <a:lnSpc>
                <a:spcPct val="90000"/>
              </a:lnSpc>
            </a:pPr>
            <a:r>
              <a:rPr lang="en-US" sz="2000" dirty="0"/>
              <a:t>Once a </a:t>
            </a:r>
            <a:r>
              <a:rPr lang="en-US" sz="2000" dirty="0" err="1"/>
              <a:t>PersistentVolume</a:t>
            </a:r>
            <a:r>
              <a:rPr lang="en-US" sz="2000" dirty="0"/>
              <a:t> has been created, it can be claimed by a </a:t>
            </a:r>
            <a:r>
              <a:rPr lang="en-US" sz="2000" dirty="0" err="1"/>
              <a:t>PersistentVolumeClaim</a:t>
            </a:r>
            <a:r>
              <a:rPr lang="en-US" sz="2000" dirty="0"/>
              <a:t>. The PVC can then be mounted as a volume in the Pod</a:t>
            </a:r>
            <a:endParaRPr lang="en-US" sz="2000" i="1" dirty="0">
              <a:highlight>
                <a:srgbClr val="FFFF00"/>
              </a:highlight>
            </a:endParaRPr>
          </a:p>
        </p:txBody>
      </p:sp>
      <p:pic>
        <p:nvPicPr>
          <p:cNvPr id="5" name="Picture 4">
            <a:extLst>
              <a:ext uri="{FF2B5EF4-FFF2-40B4-BE49-F238E27FC236}">
                <a16:creationId xmlns:a16="http://schemas.microsoft.com/office/drawing/2014/main" id="{BF7994D1-A1E8-4FDA-2F40-BCCBC80CB868}"/>
              </a:ext>
            </a:extLst>
          </p:cNvPr>
          <p:cNvPicPr>
            <a:picLocks noChangeAspect="1"/>
          </p:cNvPicPr>
          <p:nvPr/>
        </p:nvPicPr>
        <p:blipFill>
          <a:blip r:embed="rId3"/>
          <a:stretch>
            <a:fillRect/>
          </a:stretch>
        </p:blipFill>
        <p:spPr>
          <a:xfrm>
            <a:off x="304800" y="1989098"/>
            <a:ext cx="11599032" cy="3750227"/>
          </a:xfrm>
          <a:prstGeom prst="rect">
            <a:avLst/>
          </a:prstGeom>
        </p:spPr>
      </p:pic>
      <p:sp>
        <p:nvSpPr>
          <p:cNvPr id="6" name="TextBox 5">
            <a:extLst>
              <a:ext uri="{FF2B5EF4-FFF2-40B4-BE49-F238E27FC236}">
                <a16:creationId xmlns:a16="http://schemas.microsoft.com/office/drawing/2014/main" id="{CA62F79B-455F-D376-1FF5-21078908EA15}"/>
              </a:ext>
            </a:extLst>
          </p:cNvPr>
          <p:cNvSpPr txBox="1"/>
          <p:nvPr/>
        </p:nvSpPr>
        <p:spPr>
          <a:xfrm>
            <a:off x="584200" y="6066064"/>
            <a:ext cx="8335552"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t>This is an example of a </a:t>
            </a:r>
            <a:r>
              <a:rPr lang="en-US" sz="2000" u="sng" dirty="0"/>
              <a:t>Statically</a:t>
            </a:r>
            <a:r>
              <a:rPr lang="en-US" sz="2000" dirty="0"/>
              <a:t> provisioned </a:t>
            </a:r>
            <a:r>
              <a:rPr lang="en-US" sz="2000" b="1" dirty="0" err="1"/>
              <a:t>PersistentVolumeClaim</a:t>
            </a:r>
            <a:r>
              <a:rPr lang="en-US" sz="2000" dirty="0"/>
              <a:t>. </a:t>
            </a:r>
          </a:p>
        </p:txBody>
      </p:sp>
    </p:spTree>
    <p:extLst>
      <p:ext uri="{BB962C8B-B14F-4D97-AF65-F5344CB8AC3E}">
        <p14:creationId xmlns:p14="http://schemas.microsoft.com/office/powerpoint/2010/main" val="41335844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Dynamic Persistent Volume Claims </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9"/>
            <a:ext cx="11303000" cy="553999"/>
          </a:xfrm>
        </p:spPr>
        <p:txBody>
          <a:bodyPr wrap="square">
            <a:noAutofit/>
          </a:bodyPr>
          <a:lstStyle/>
          <a:p>
            <a:pPr>
              <a:lnSpc>
                <a:spcPct val="90000"/>
              </a:lnSpc>
            </a:pPr>
            <a:r>
              <a:rPr lang="en-US" sz="2000" dirty="0"/>
              <a:t>A </a:t>
            </a:r>
            <a:r>
              <a:rPr lang="en-US" sz="2000" b="1" u="sng" dirty="0" err="1"/>
              <a:t>PersistentVolumeClaim</a:t>
            </a:r>
            <a:r>
              <a:rPr lang="en-US" sz="2000" dirty="0"/>
              <a:t> can also be provisioned dynamically by specifying the </a:t>
            </a:r>
            <a:r>
              <a:rPr lang="en-US" sz="2000" b="1" dirty="0" err="1"/>
              <a:t>StorageClass</a:t>
            </a:r>
            <a:r>
              <a:rPr lang="en-US" sz="2000" dirty="0"/>
              <a:t> (wrapper around driver) to use when creating the PVC.</a:t>
            </a:r>
            <a:endParaRPr lang="en-US" sz="2000" i="1" dirty="0">
              <a:highlight>
                <a:srgbClr val="FFFF00"/>
              </a:highlight>
            </a:endParaRPr>
          </a:p>
        </p:txBody>
      </p:sp>
      <p:sp>
        <p:nvSpPr>
          <p:cNvPr id="6" name="TextBox 5">
            <a:extLst>
              <a:ext uri="{FF2B5EF4-FFF2-40B4-BE49-F238E27FC236}">
                <a16:creationId xmlns:a16="http://schemas.microsoft.com/office/drawing/2014/main" id="{CA62F79B-455F-D376-1FF5-21078908EA15}"/>
              </a:ext>
            </a:extLst>
          </p:cNvPr>
          <p:cNvSpPr txBox="1"/>
          <p:nvPr/>
        </p:nvSpPr>
        <p:spPr>
          <a:xfrm>
            <a:off x="436183" y="5169694"/>
            <a:ext cx="11599033"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A storage account is automatically created in the </a:t>
            </a:r>
            <a:r>
              <a:rPr lang="en-US" sz="2000" u="sng" dirty="0"/>
              <a:t>infrastructure resource group </a:t>
            </a:r>
            <a:r>
              <a:rPr lang="en-US" sz="2000" dirty="0"/>
              <a:t>for use with the storage class to hold the Azure file shares. </a:t>
            </a:r>
          </a:p>
          <a:p>
            <a:pPr marL="342900" indent="-342900" algn="l">
              <a:buFont typeface="Arial" panose="020B0604020202020204" pitchFamily="34" charset="0"/>
              <a:buChar char="•"/>
            </a:pPr>
            <a:r>
              <a:rPr lang="en-US" sz="2000" b="1" u="sng" dirty="0"/>
              <a:t>NOTE</a:t>
            </a:r>
            <a:r>
              <a:rPr lang="en-US" sz="2000" dirty="0"/>
              <a:t>: If the cluster is deleted (like cattle), all the resources in the </a:t>
            </a:r>
            <a:r>
              <a:rPr lang="en-US" sz="2000" u="sng" dirty="0"/>
              <a:t>infrastructure resource group</a:t>
            </a:r>
            <a:r>
              <a:rPr lang="en-US" sz="2000" dirty="0"/>
              <a:t>, including dynamically provisioned file shares and disks, will also be deleted </a:t>
            </a:r>
          </a:p>
        </p:txBody>
      </p:sp>
      <p:pic>
        <p:nvPicPr>
          <p:cNvPr id="7" name="Picture 6">
            <a:extLst>
              <a:ext uri="{FF2B5EF4-FFF2-40B4-BE49-F238E27FC236}">
                <a16:creationId xmlns:a16="http://schemas.microsoft.com/office/drawing/2014/main" id="{D23D8379-7C2E-E8FF-FEC9-99018009D4C6}"/>
              </a:ext>
            </a:extLst>
          </p:cNvPr>
          <p:cNvPicPr>
            <a:picLocks noChangeAspect="1"/>
          </p:cNvPicPr>
          <p:nvPr/>
        </p:nvPicPr>
        <p:blipFill>
          <a:blip r:embed="rId3"/>
          <a:stretch>
            <a:fillRect/>
          </a:stretch>
        </p:blipFill>
        <p:spPr>
          <a:xfrm>
            <a:off x="522401" y="2062807"/>
            <a:ext cx="8714242" cy="2732386"/>
          </a:xfrm>
          <a:prstGeom prst="rect">
            <a:avLst/>
          </a:prstGeom>
        </p:spPr>
      </p:pic>
    </p:spTree>
    <p:extLst>
      <p:ext uri="{BB962C8B-B14F-4D97-AF65-F5344CB8AC3E}">
        <p14:creationId xmlns:p14="http://schemas.microsoft.com/office/powerpoint/2010/main" val="16622275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09329" y="154468"/>
            <a:ext cx="7616687" cy="609398"/>
          </a:xfrm>
        </p:spPr>
        <p:txBody>
          <a:bodyPr/>
          <a:lstStyle/>
          <a:p>
            <a:r>
              <a:rPr lang="en-US" dirty="0"/>
              <a:t>Volumes &amp; Secrets Demo</a:t>
            </a:r>
          </a:p>
        </p:txBody>
      </p:sp>
      <p:sp>
        <p:nvSpPr>
          <p:cNvPr id="4" name="TextBox 3">
            <a:extLst>
              <a:ext uri="{FF2B5EF4-FFF2-40B4-BE49-F238E27FC236}">
                <a16:creationId xmlns:a16="http://schemas.microsoft.com/office/drawing/2014/main" id="{8F5E3596-02C0-A4A9-6740-A77174DEA90C}"/>
              </a:ext>
            </a:extLst>
          </p:cNvPr>
          <p:cNvSpPr txBox="1"/>
          <p:nvPr/>
        </p:nvSpPr>
        <p:spPr>
          <a:xfrm>
            <a:off x="223631" y="3046848"/>
            <a:ext cx="9407386" cy="646331"/>
          </a:xfrm>
          <a:prstGeom prst="rect">
            <a:avLst/>
          </a:prstGeom>
          <a:noFill/>
        </p:spPr>
        <p:txBody>
          <a:bodyPr wrap="square">
            <a:spAutoFit/>
          </a:bodyPr>
          <a:lstStyle/>
          <a:p>
            <a:r>
              <a:rPr lang="en-US" dirty="0"/>
              <a:t>Module30-instructions</a:t>
            </a:r>
          </a:p>
          <a:p>
            <a:r>
              <a:rPr lang="en-US" dirty="0"/>
              <a:t>Exercise: Working with Persistent Volumes, Persistent Volume Claims and Secrets</a:t>
            </a:r>
          </a:p>
        </p:txBody>
      </p:sp>
      <p:sp>
        <p:nvSpPr>
          <p:cNvPr id="6" name="TextBox 5">
            <a:extLst>
              <a:ext uri="{FF2B5EF4-FFF2-40B4-BE49-F238E27FC236}">
                <a16:creationId xmlns:a16="http://schemas.microsoft.com/office/drawing/2014/main" id="{3D501316-FC33-76C9-1119-3BA0BDD264AD}"/>
              </a:ext>
            </a:extLst>
          </p:cNvPr>
          <p:cNvSpPr txBox="1"/>
          <p:nvPr/>
        </p:nvSpPr>
        <p:spPr>
          <a:xfrm>
            <a:off x="223631" y="4169321"/>
            <a:ext cx="6763578" cy="646331"/>
          </a:xfrm>
          <a:prstGeom prst="rect">
            <a:avLst/>
          </a:prstGeom>
          <a:noFill/>
        </p:spPr>
        <p:txBody>
          <a:bodyPr wrap="square">
            <a:spAutoFit/>
          </a:bodyPr>
          <a:lstStyle/>
          <a:p>
            <a:r>
              <a:rPr lang="en-US" dirty="0"/>
              <a:t>Module6-Instructions:</a:t>
            </a:r>
          </a:p>
          <a:p>
            <a:r>
              <a:rPr lang="en-US" dirty="0"/>
              <a:t>Exercise: Using Secrets Stored in Azure Key Vault</a:t>
            </a:r>
          </a:p>
        </p:txBody>
      </p:sp>
    </p:spTree>
    <p:extLst>
      <p:ext uri="{BB962C8B-B14F-4D97-AF65-F5344CB8AC3E}">
        <p14:creationId xmlns:p14="http://schemas.microsoft.com/office/powerpoint/2010/main" val="89648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Persistent Volume Access Mode </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9"/>
            <a:ext cx="7070436" cy="1626756"/>
          </a:xfrm>
        </p:spPr>
        <p:txBody>
          <a:bodyPr wrap="square">
            <a:noAutofit/>
          </a:bodyPr>
          <a:lstStyle/>
          <a:p>
            <a:pPr>
              <a:lnSpc>
                <a:spcPct val="90000"/>
              </a:lnSpc>
            </a:pPr>
            <a:r>
              <a:rPr lang="en-US" sz="2000" dirty="0"/>
              <a:t>Persistent Volumes support the following </a:t>
            </a:r>
            <a:r>
              <a:rPr lang="en-US" sz="2000" b="1" dirty="0"/>
              <a:t>Access Modes</a:t>
            </a:r>
            <a:r>
              <a:rPr lang="en-US" sz="2000" dirty="0"/>
              <a:t>, which determine how multiple Pods mount the same volume: </a:t>
            </a:r>
          </a:p>
          <a:p>
            <a:pPr>
              <a:lnSpc>
                <a:spcPct val="90000"/>
              </a:lnSpc>
            </a:pPr>
            <a:endParaRPr lang="en-US" sz="2000" dirty="0"/>
          </a:p>
          <a:p>
            <a:pPr lvl="1">
              <a:lnSpc>
                <a:spcPct val="90000"/>
              </a:lnSpc>
            </a:pPr>
            <a:r>
              <a:rPr lang="en-US" sz="1200" b="1" dirty="0" err="1"/>
              <a:t>ReadWriteOnce</a:t>
            </a:r>
            <a:r>
              <a:rPr lang="en-US" sz="1200" dirty="0"/>
              <a:t> (RWO) – Mount a volume as read-write by a single node. </a:t>
            </a:r>
          </a:p>
          <a:p>
            <a:pPr lvl="1">
              <a:lnSpc>
                <a:spcPct val="90000"/>
              </a:lnSpc>
            </a:pPr>
            <a:r>
              <a:rPr lang="en-US" sz="1200" b="1" dirty="0" err="1"/>
              <a:t>ReadOnlyMany</a:t>
            </a:r>
            <a:r>
              <a:rPr lang="en-US" sz="1200" dirty="0"/>
              <a:t> (ROX) – Mount the volume as read-only by many nodes. </a:t>
            </a:r>
          </a:p>
          <a:p>
            <a:pPr lvl="1">
              <a:lnSpc>
                <a:spcPct val="90000"/>
              </a:lnSpc>
            </a:pPr>
            <a:r>
              <a:rPr lang="en-US" sz="1200" b="1" dirty="0" err="1"/>
              <a:t>ReadWriteMany</a:t>
            </a:r>
            <a:r>
              <a:rPr lang="en-US" sz="1200" dirty="0"/>
              <a:t> (RWX) – Mount the volume as read-write by many nodes. </a:t>
            </a:r>
          </a:p>
        </p:txBody>
      </p:sp>
      <p:sp>
        <p:nvSpPr>
          <p:cNvPr id="5" name="TextBox 4">
            <a:extLst>
              <a:ext uri="{FF2B5EF4-FFF2-40B4-BE49-F238E27FC236}">
                <a16:creationId xmlns:a16="http://schemas.microsoft.com/office/drawing/2014/main" id="{B8C830FB-EC92-ED48-2A97-309DAF641B35}"/>
              </a:ext>
            </a:extLst>
          </p:cNvPr>
          <p:cNvSpPr txBox="1"/>
          <p:nvPr/>
        </p:nvSpPr>
        <p:spPr>
          <a:xfrm>
            <a:off x="508000" y="3629891"/>
            <a:ext cx="6226970" cy="1323439"/>
          </a:xfrm>
          <a:prstGeom prst="rect">
            <a:avLst/>
          </a:prstGeom>
          <a:noFill/>
        </p:spPr>
        <p:txBody>
          <a:bodyPr wrap="square">
            <a:spAutoFit/>
          </a:bodyPr>
          <a:lstStyle/>
          <a:p>
            <a:pPr marL="285750" indent="-285750">
              <a:buFont typeface="Arial" panose="020B0604020202020204" pitchFamily="34" charset="0"/>
              <a:buChar char="•"/>
            </a:pPr>
            <a:r>
              <a:rPr lang="en-US" sz="2000" dirty="0"/>
              <a:t>While the </a:t>
            </a:r>
            <a:r>
              <a:rPr lang="en-US" sz="2000" dirty="0" err="1"/>
              <a:t>ReadWriteMany</a:t>
            </a:r>
            <a:r>
              <a:rPr lang="en-US" sz="2000" dirty="0"/>
              <a:t> access mode would allow multiple Pods to share a volume across multiple Nodes, most external volume providers do not support this functionality.</a:t>
            </a:r>
          </a:p>
        </p:txBody>
      </p:sp>
      <p:pic>
        <p:nvPicPr>
          <p:cNvPr id="9" name="Picture 8">
            <a:extLst>
              <a:ext uri="{FF2B5EF4-FFF2-40B4-BE49-F238E27FC236}">
                <a16:creationId xmlns:a16="http://schemas.microsoft.com/office/drawing/2014/main" id="{E25E02C9-C9BD-C4BB-EE49-0756F1CCAA12}"/>
              </a:ext>
            </a:extLst>
          </p:cNvPr>
          <p:cNvPicPr>
            <a:picLocks noChangeAspect="1"/>
          </p:cNvPicPr>
          <p:nvPr/>
        </p:nvPicPr>
        <p:blipFill>
          <a:blip r:embed="rId3"/>
          <a:stretch>
            <a:fillRect/>
          </a:stretch>
        </p:blipFill>
        <p:spPr>
          <a:xfrm>
            <a:off x="6734970" y="4081201"/>
            <a:ext cx="5372241" cy="2683399"/>
          </a:xfrm>
          <a:prstGeom prst="rect">
            <a:avLst/>
          </a:prstGeom>
        </p:spPr>
      </p:pic>
      <p:pic>
        <p:nvPicPr>
          <p:cNvPr id="11" name="Picture 10">
            <a:extLst>
              <a:ext uri="{FF2B5EF4-FFF2-40B4-BE49-F238E27FC236}">
                <a16:creationId xmlns:a16="http://schemas.microsoft.com/office/drawing/2014/main" id="{A0D3FE26-90BC-C91D-AB79-91DD07CD40D7}"/>
              </a:ext>
            </a:extLst>
          </p:cNvPr>
          <p:cNvPicPr>
            <a:picLocks noChangeAspect="1"/>
          </p:cNvPicPr>
          <p:nvPr/>
        </p:nvPicPr>
        <p:blipFill>
          <a:blip r:embed="rId4"/>
          <a:stretch>
            <a:fillRect/>
          </a:stretch>
        </p:blipFill>
        <p:spPr>
          <a:xfrm>
            <a:off x="8716081" y="672864"/>
            <a:ext cx="2960992" cy="2721500"/>
          </a:xfrm>
          <a:prstGeom prst="rect">
            <a:avLst/>
          </a:prstGeom>
        </p:spPr>
      </p:pic>
    </p:spTree>
    <p:extLst>
      <p:ext uri="{BB962C8B-B14F-4D97-AF65-F5344CB8AC3E}">
        <p14:creationId xmlns:p14="http://schemas.microsoft.com/office/powerpoint/2010/main" val="3223558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434340" y="130918"/>
            <a:ext cx="11018520" cy="553998"/>
          </a:xfrm>
        </p:spPr>
        <p:txBody>
          <a:bodyPr wrap="square" anchor="t">
            <a:normAutofit/>
          </a:bodyPr>
          <a:lstStyle/>
          <a:p>
            <a:r>
              <a:rPr lang="en-US" dirty="0">
                <a:solidFill>
                  <a:srgbClr val="0078D4"/>
                </a:solidFill>
              </a:rPr>
              <a:t>Azure Storage Options</a:t>
            </a:r>
          </a:p>
        </p:txBody>
      </p:sp>
      <p:sp>
        <p:nvSpPr>
          <p:cNvPr id="7" name="TextBox 6">
            <a:extLst>
              <a:ext uri="{FF2B5EF4-FFF2-40B4-BE49-F238E27FC236}">
                <a16:creationId xmlns:a16="http://schemas.microsoft.com/office/drawing/2014/main" id="{94155FBF-44D6-8778-DE03-BBBFE6E268DE}"/>
              </a:ext>
            </a:extLst>
          </p:cNvPr>
          <p:cNvSpPr txBox="1"/>
          <p:nvPr/>
        </p:nvSpPr>
        <p:spPr>
          <a:xfrm>
            <a:off x="2605436" y="843490"/>
            <a:ext cx="1542491" cy="762309"/>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dirty="0">
                <a:solidFill>
                  <a:srgbClr val="0078D7"/>
                </a:solidFill>
                <a:latin typeface="Segoe UI"/>
                <a:cs typeface="Segoe UI" panose="020B0502040204020203" pitchFamily="34" charset="0"/>
              </a:rPr>
              <a:t>Azure Disk Storage</a:t>
            </a:r>
          </a:p>
        </p:txBody>
      </p:sp>
      <p:sp>
        <p:nvSpPr>
          <p:cNvPr id="8" name="TextBox 7">
            <a:extLst>
              <a:ext uri="{FF2B5EF4-FFF2-40B4-BE49-F238E27FC236}">
                <a16:creationId xmlns:a16="http://schemas.microsoft.com/office/drawing/2014/main" id="{35209396-9E94-1EDA-98BF-23513F7B603D}"/>
              </a:ext>
            </a:extLst>
          </p:cNvPr>
          <p:cNvSpPr txBox="1"/>
          <p:nvPr/>
        </p:nvSpPr>
        <p:spPr>
          <a:xfrm>
            <a:off x="7254542" y="761568"/>
            <a:ext cx="2042843" cy="803581"/>
          </a:xfrm>
          <a:prstGeom prst="rect">
            <a:avLst/>
          </a:prstGeom>
          <a:noFill/>
        </p:spPr>
        <p:txBody>
          <a:bodyPr wrap="square" lIns="186468" tIns="149175" rIns="186468" bIns="149175" rtlCol="0" anchor="t">
            <a:spAutoFit/>
          </a:bodyPr>
          <a:lstStyle/>
          <a:p>
            <a:pPr defTabSz="932239">
              <a:spcAft>
                <a:spcPts val="1224"/>
              </a:spcAft>
              <a:defRPr/>
            </a:pPr>
            <a:r>
              <a:rPr lang="en-US" sz="1632">
                <a:solidFill>
                  <a:srgbClr val="0078D7"/>
                </a:solidFill>
                <a:latin typeface="Segoe UI"/>
                <a:cs typeface="Segoe UI" panose="020B0502040204020203" pitchFamily="34" charset="0"/>
              </a:rPr>
              <a:t>Azure Blob and Data Lake Storage</a:t>
            </a:r>
          </a:p>
        </p:txBody>
      </p:sp>
      <p:sp>
        <p:nvSpPr>
          <p:cNvPr id="10" name="TextBox 9">
            <a:extLst>
              <a:ext uri="{FF2B5EF4-FFF2-40B4-BE49-F238E27FC236}">
                <a16:creationId xmlns:a16="http://schemas.microsoft.com/office/drawing/2014/main" id="{898B210E-5D4B-D591-D731-C04762CE206D}"/>
              </a:ext>
            </a:extLst>
          </p:cNvPr>
          <p:cNvSpPr txBox="1"/>
          <p:nvPr/>
        </p:nvSpPr>
        <p:spPr>
          <a:xfrm>
            <a:off x="4935641" y="843490"/>
            <a:ext cx="1295400" cy="762309"/>
          </a:xfrm>
          <a:prstGeom prst="rect">
            <a:avLst/>
          </a:prstGeom>
          <a:noFill/>
        </p:spPr>
        <p:txBody>
          <a:bodyPr wrap="none" lIns="186468" tIns="149175" rIns="186468" bIns="149175" rtlCol="0">
            <a:spAutoFit/>
          </a:bodyPr>
          <a:lstStyle/>
          <a:p>
            <a:pPr defTabSz="932239">
              <a:lnSpc>
                <a:spcPct val="90000"/>
              </a:lnSpc>
              <a:spcAft>
                <a:spcPts val="612"/>
              </a:spcAft>
              <a:defRPr/>
            </a:pPr>
            <a:r>
              <a:rPr lang="fr-FR" sz="1632">
                <a:solidFill>
                  <a:srgbClr val="0078D7"/>
                </a:solidFill>
                <a:latin typeface="Segoe UI"/>
                <a:cs typeface="Segoe UI" panose="020B0502040204020203" pitchFamily="34" charset="0"/>
              </a:rPr>
              <a:t>Azure File</a:t>
            </a:r>
            <a:br>
              <a:rPr lang="fr-FR" sz="1632">
                <a:solidFill>
                  <a:srgbClr val="0078D7"/>
                </a:solidFill>
                <a:latin typeface="Segoe UI"/>
                <a:cs typeface="Segoe UI" panose="020B0502040204020203" pitchFamily="34" charset="0"/>
              </a:rPr>
            </a:br>
            <a:r>
              <a:rPr lang="fr-FR" sz="1632">
                <a:solidFill>
                  <a:srgbClr val="0078D7"/>
                </a:solidFill>
                <a:latin typeface="Segoe UI"/>
                <a:cs typeface="Segoe UI" panose="020B0502040204020203" pitchFamily="34" charset="0"/>
              </a:rPr>
              <a:t>Storage</a:t>
            </a:r>
          </a:p>
        </p:txBody>
      </p:sp>
      <p:grpSp>
        <p:nvGrpSpPr>
          <p:cNvPr id="12" name="resources" descr="resources, folder">
            <a:extLst>
              <a:ext uri="{FF2B5EF4-FFF2-40B4-BE49-F238E27FC236}">
                <a16:creationId xmlns:a16="http://schemas.microsoft.com/office/drawing/2014/main" id="{0E3A6D68-45E3-0EA9-B275-611AD2D06FF0}"/>
              </a:ext>
            </a:extLst>
          </p:cNvPr>
          <p:cNvGrpSpPr>
            <a:grpSpLocks noChangeAspect="1"/>
          </p:cNvGrpSpPr>
          <p:nvPr/>
        </p:nvGrpSpPr>
        <p:grpSpPr>
          <a:xfrm>
            <a:off x="4391807" y="948328"/>
            <a:ext cx="524674" cy="471857"/>
            <a:chOff x="3561319" y="3995263"/>
            <a:chExt cx="353755" cy="318143"/>
          </a:xfrm>
        </p:grpSpPr>
        <p:sp>
          <p:nvSpPr>
            <p:cNvPr id="13" name="Freeform: Shape 87">
              <a:extLst>
                <a:ext uri="{FF2B5EF4-FFF2-40B4-BE49-F238E27FC236}">
                  <a16:creationId xmlns:a16="http://schemas.microsoft.com/office/drawing/2014/main" id="{2FA0E4B1-17EE-81E8-B807-7859D5FE1B77}"/>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solidFill>
                <a:srgbClr val="50E6FF"/>
              </a:solidFill>
              <a:prstDash val="solid"/>
              <a:miter/>
            </a:ln>
          </p:spPr>
          <p:txBody>
            <a:bodyPr rtlCol="0" anchor="ctr"/>
            <a:lstStyle/>
            <a:p>
              <a:pPr defTabSz="914191">
                <a:defRPr/>
              </a:pPr>
              <a:endParaRPr lang="en-US" sz="1764" kern="0">
                <a:solidFill>
                  <a:srgbClr val="000000"/>
                </a:solidFill>
                <a:latin typeface="Segoe UI"/>
              </a:endParaRPr>
            </a:p>
          </p:txBody>
        </p:sp>
        <p:sp>
          <p:nvSpPr>
            <p:cNvPr id="14" name="Freeform: Shape 88">
              <a:extLst>
                <a:ext uri="{FF2B5EF4-FFF2-40B4-BE49-F238E27FC236}">
                  <a16:creationId xmlns:a16="http://schemas.microsoft.com/office/drawing/2014/main" id="{344E8E7E-B1FB-84C9-5A58-B445754D89CF}"/>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pPr defTabSz="914191">
                <a:defRPr/>
              </a:pPr>
              <a:endParaRPr lang="en-US" sz="1764" kern="0">
                <a:solidFill>
                  <a:srgbClr val="000000"/>
                </a:solidFill>
                <a:latin typeface="Segoe UI"/>
              </a:endParaRPr>
            </a:p>
          </p:txBody>
        </p:sp>
      </p:grpSp>
      <p:grpSp>
        <p:nvGrpSpPr>
          <p:cNvPr id="15" name="Group 14">
            <a:extLst>
              <a:ext uri="{FF2B5EF4-FFF2-40B4-BE49-F238E27FC236}">
                <a16:creationId xmlns:a16="http://schemas.microsoft.com/office/drawing/2014/main" id="{718623E2-03DF-7101-3108-DC2FDBFCEB6F}"/>
              </a:ext>
              <a:ext uri="{C183D7F6-B498-43B3-948B-1728B52AA6E4}">
                <adec:decorative xmlns:adec="http://schemas.microsoft.com/office/drawing/2017/decorative" val="1"/>
              </a:ext>
            </a:extLst>
          </p:cNvPr>
          <p:cNvGrpSpPr>
            <a:grpSpLocks noChangeAspect="1"/>
          </p:cNvGrpSpPr>
          <p:nvPr/>
        </p:nvGrpSpPr>
        <p:grpSpPr>
          <a:xfrm>
            <a:off x="6778667" y="979326"/>
            <a:ext cx="470021" cy="409025"/>
            <a:chOff x="3535599" y="2445877"/>
            <a:chExt cx="693553" cy="603548"/>
          </a:xfrm>
        </p:grpSpPr>
        <p:sp>
          <p:nvSpPr>
            <p:cNvPr id="16" name="Archive_F03F">
              <a:extLst>
                <a:ext uri="{FF2B5EF4-FFF2-40B4-BE49-F238E27FC236}">
                  <a16:creationId xmlns:a16="http://schemas.microsoft.com/office/drawing/2014/main" id="{A0825556-836E-D629-DB68-02CE7D49C9FF}"/>
                </a:ext>
              </a:extLst>
            </p:cNvPr>
            <p:cNvSpPr>
              <a:spLocks noChangeAspect="1" noEditPoints="1"/>
            </p:cNvSpPr>
            <p:nvPr/>
          </p:nvSpPr>
          <p:spPr bwMode="auto">
            <a:xfrm>
              <a:off x="3535599" y="2447985"/>
              <a:ext cx="693553" cy="60144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solidFill>
              <a:srgbClr val="0078D3"/>
            </a:solidFill>
            <a:ln w="12700" cap="flat">
              <a:noFill/>
              <a:prstDash val="solid"/>
              <a:miter lim="800000"/>
              <a:headEnd/>
              <a:tailEnd/>
            </a:ln>
          </p:spPr>
          <p:txBody>
            <a:bodyPr vert="horz" wrap="square" lIns="87855" tIns="43927" rIns="87855" bIns="43927" numCol="1" anchor="t" anchorCtr="0" compatLnSpc="1">
              <a:prstTxWarp prst="textNoShape">
                <a:avLst/>
              </a:prstTxWarp>
            </a:bodyPr>
            <a:lstStyle/>
            <a:p>
              <a:pPr algn="ctr" defTabSz="896009">
                <a:defRPr/>
              </a:pPr>
              <a:endParaRPr lang="en-US" sz="1599" kern="0">
                <a:solidFill>
                  <a:srgbClr val="353535"/>
                </a:solidFill>
                <a:latin typeface="Segoe UI Semilight"/>
              </a:endParaRPr>
            </a:p>
          </p:txBody>
        </p:sp>
        <p:sp>
          <p:nvSpPr>
            <p:cNvPr id="17" name="Rectangle 16">
              <a:extLst>
                <a:ext uri="{FF2B5EF4-FFF2-40B4-BE49-F238E27FC236}">
                  <a16:creationId xmlns:a16="http://schemas.microsoft.com/office/drawing/2014/main" id="{BD78C890-8E4E-3E22-BD04-15F1E67064D3}"/>
                </a:ext>
              </a:extLst>
            </p:cNvPr>
            <p:cNvSpPr/>
            <p:nvPr/>
          </p:nvSpPr>
          <p:spPr bwMode="auto">
            <a:xfrm>
              <a:off x="3535600" y="2445877"/>
              <a:ext cx="693552" cy="20508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18A0548-24A0-22AD-1DAF-8930E6EC5272}"/>
                </a:ext>
              </a:extLst>
            </p:cNvPr>
            <p:cNvCxnSpPr/>
            <p:nvPr/>
          </p:nvCxnSpPr>
          <p:spPr>
            <a:xfrm>
              <a:off x="3746977" y="2935487"/>
              <a:ext cx="268133" cy="0"/>
            </a:xfrm>
            <a:prstGeom prst="line">
              <a:avLst/>
            </a:prstGeom>
            <a:noFill/>
            <a:ln w="19050" cap="flat" cmpd="sng" algn="ctr">
              <a:solidFill>
                <a:srgbClr val="50E6FF"/>
              </a:solidFill>
              <a:prstDash val="solid"/>
              <a:headEnd type="none"/>
              <a:tailEnd type="none"/>
            </a:ln>
            <a:effectLst/>
          </p:spPr>
        </p:cxnSp>
      </p:grpSp>
      <p:pic>
        <p:nvPicPr>
          <p:cNvPr id="19" name="Picture 18">
            <a:extLst>
              <a:ext uri="{FF2B5EF4-FFF2-40B4-BE49-F238E27FC236}">
                <a16:creationId xmlns:a16="http://schemas.microsoft.com/office/drawing/2014/main" id="{69F86245-66A9-E855-97A3-E7D7EA76EEB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21247" y="984205"/>
            <a:ext cx="467405" cy="471857"/>
          </a:xfrm>
          <a:prstGeom prst="rect">
            <a:avLst/>
          </a:prstGeom>
        </p:spPr>
      </p:pic>
      <p:graphicFrame>
        <p:nvGraphicFramePr>
          <p:cNvPr id="20" name="Table 4">
            <a:extLst>
              <a:ext uri="{FF2B5EF4-FFF2-40B4-BE49-F238E27FC236}">
                <a16:creationId xmlns:a16="http://schemas.microsoft.com/office/drawing/2014/main" id="{443B5DF7-B2B0-95FE-D665-A8C9A17437BD}"/>
              </a:ext>
            </a:extLst>
          </p:cNvPr>
          <p:cNvGraphicFramePr>
            <a:graphicFrameLocks noGrp="1"/>
          </p:cNvGraphicFramePr>
          <p:nvPr>
            <p:extLst>
              <p:ext uri="{D42A27DB-BD31-4B8C-83A1-F6EECF244321}">
                <p14:modId xmlns:p14="http://schemas.microsoft.com/office/powerpoint/2010/main" val="2932097727"/>
              </p:ext>
            </p:extLst>
          </p:nvPr>
        </p:nvGraphicFramePr>
        <p:xfrm>
          <a:off x="796152" y="1544616"/>
          <a:ext cx="11018520" cy="4996590"/>
        </p:xfrm>
        <a:graphic>
          <a:graphicData uri="http://schemas.openxmlformats.org/drawingml/2006/table">
            <a:tbl>
              <a:tblPr firstRow="1" bandRow="1"/>
              <a:tblGrid>
                <a:gridCol w="1543564">
                  <a:extLst>
                    <a:ext uri="{9D8B030D-6E8A-4147-A177-3AD203B41FA5}">
                      <a16:colId xmlns:a16="http://schemas.microsoft.com/office/drawing/2014/main" val="2952775097"/>
                    </a:ext>
                  </a:extLst>
                </a:gridCol>
                <a:gridCol w="2242535">
                  <a:extLst>
                    <a:ext uri="{9D8B030D-6E8A-4147-A177-3AD203B41FA5}">
                      <a16:colId xmlns:a16="http://schemas.microsoft.com/office/drawing/2014/main" val="822366067"/>
                    </a:ext>
                  </a:extLst>
                </a:gridCol>
                <a:gridCol w="2339615">
                  <a:extLst>
                    <a:ext uri="{9D8B030D-6E8A-4147-A177-3AD203B41FA5}">
                      <a16:colId xmlns:a16="http://schemas.microsoft.com/office/drawing/2014/main" val="3319891969"/>
                    </a:ext>
                  </a:extLst>
                </a:gridCol>
                <a:gridCol w="2446403">
                  <a:extLst>
                    <a:ext uri="{9D8B030D-6E8A-4147-A177-3AD203B41FA5}">
                      <a16:colId xmlns:a16="http://schemas.microsoft.com/office/drawing/2014/main" val="4129028762"/>
                    </a:ext>
                  </a:extLst>
                </a:gridCol>
                <a:gridCol w="2446403">
                  <a:extLst>
                    <a:ext uri="{9D8B030D-6E8A-4147-A177-3AD203B41FA5}">
                      <a16:colId xmlns:a16="http://schemas.microsoft.com/office/drawing/2014/main" val="1111077438"/>
                    </a:ext>
                  </a:extLst>
                </a:gridCol>
              </a:tblGrid>
              <a:tr h="611182">
                <a:tc>
                  <a:txBody>
                    <a:bodyPr/>
                    <a:lstStyle/>
                    <a:p>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High, performance, durable block storage for Azure Virtual Machines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Simple, secure, and serverless enterprise-grade cloud file shares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Massively scalable and secure object storage</a:t>
                      </a:r>
                      <a:r>
                        <a:rPr kumimoji="0" lang="en-US" sz="1200" b="0" i="0" u="none" strike="noStrike" kern="0" cap="none" spc="0" normalizeH="0" baseline="0" noProof="0" dirty="0">
                          <a:ln>
                            <a:noFill/>
                          </a:ln>
                          <a:solidFill>
                            <a:schemeClr val="tx2"/>
                          </a:solidFill>
                          <a:effectLst/>
                          <a:uLnTx/>
                          <a:uFillTx/>
                          <a:latin typeface="+mn-lt"/>
                          <a:ea typeface="+mn-ea"/>
                          <a:cs typeface="+mn-cs"/>
                        </a:rPr>
                        <a:t> and data lake</a:t>
                      </a:r>
                      <a:endParaRPr lang="en-US" sz="1200" dirty="0">
                        <a:solidFill>
                          <a:schemeClr val="tx2"/>
                        </a:solidFill>
                        <a:ea typeface="Segoe UI" pitchFamily="34" charset="0"/>
                        <a:cs typeface="Segoe UI" pitchFamily="34" charset="0"/>
                      </a:endParaRPr>
                    </a:p>
                  </a:txBody>
                  <a:tcPr marL="93260" marR="93260" marT="46630" marB="46630" anchor="ctr">
                    <a:lnL w="6350" cap="flat" cmpd="sng" algn="ctr">
                      <a:noFill/>
                      <a:prstDash val="sysDot"/>
                      <a:round/>
                      <a:headEnd type="none" w="med" len="med"/>
                      <a:tailEnd type="none" w="med" len="med"/>
                    </a:lnL>
                    <a:lnR w="12700" cmpd="sng">
                      <a:noFill/>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mn-lt"/>
                          <a:ea typeface="+mn-ea"/>
                          <a:cs typeface="+mn-cs"/>
                        </a:rPr>
                        <a:t>Enteprise file storage, powered by NetApp</a:t>
                      </a:r>
                    </a:p>
                  </a:txBody>
                  <a:tcPr marL="93260" marR="93260" marT="46630" marB="46630" anchor="ctr">
                    <a:lnL w="6350" cap="flat" cmpd="sng" algn="ctr">
                      <a:noFill/>
                      <a:prstDash val="sysDot"/>
                      <a:round/>
                      <a:headEnd type="none" w="med" len="med"/>
                      <a:tailEnd type="none" w="med" len="med"/>
                    </a:lnL>
                    <a:lnR w="12700" cmpd="sng">
                      <a:noFill/>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128304"/>
                  </a:ext>
                </a:extLst>
              </a:tr>
              <a:tr h="59908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Workloads</a:t>
                      </a:r>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000000"/>
                          </a:solidFill>
                          <a:effectLst/>
                          <a:uLnTx/>
                          <a:uFillTx/>
                          <a:latin typeface="+mn-lt"/>
                          <a:ea typeface="+mn-ea"/>
                          <a:cs typeface="+mn-cs"/>
                        </a:rPr>
                        <a:t>Databases, bigdata, cache, </a:t>
                      </a:r>
                      <a:br>
                        <a:rPr kumimoji="0" lang="it-IT" sz="1200" b="0" i="0" u="none" strike="noStrike" kern="0" cap="none" spc="0" normalizeH="0" baseline="0" noProof="0" dirty="0">
                          <a:ln>
                            <a:noFill/>
                          </a:ln>
                          <a:solidFill>
                            <a:srgbClr val="000000"/>
                          </a:solidFill>
                          <a:effectLst/>
                          <a:uLnTx/>
                          <a:uFillTx/>
                          <a:latin typeface="+mn-lt"/>
                          <a:ea typeface="+mn-ea"/>
                          <a:cs typeface="+mn-cs"/>
                        </a:rPr>
                      </a:br>
                      <a:r>
                        <a:rPr kumimoji="0" lang="it-IT" sz="1200" b="0" i="0" u="none" strike="noStrike" kern="0" cap="none" spc="0" normalizeH="0" baseline="0" noProof="0" dirty="0">
                          <a:ln>
                            <a:noFill/>
                          </a:ln>
                          <a:solidFill>
                            <a:srgbClr val="000000"/>
                          </a:solidFill>
                          <a:effectLst/>
                          <a:uLnTx/>
                          <a:uFillTx/>
                          <a:latin typeface="+mn-lt"/>
                          <a:ea typeface="+mn-ea"/>
                          <a:cs typeface="+mn-cs"/>
                        </a:rPr>
                        <a:t>CI/CD</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Shared/user workspace, CMS, databases, </a:t>
                      </a:r>
                      <a:r>
                        <a:rPr kumimoji="0" lang="en-US" sz="1200" b="0" i="0" u="none" strike="noStrike" kern="0" cap="none" spc="0" normalizeH="0" baseline="0" noProof="0" dirty="0">
                          <a:ln>
                            <a:noFill/>
                          </a:ln>
                          <a:solidFill>
                            <a:srgbClr val="000000"/>
                          </a:solidFill>
                          <a:effectLst/>
                          <a:uLnTx/>
                          <a:uFillTx/>
                          <a:latin typeface="+mn-lt"/>
                          <a:ea typeface="+mn-ea"/>
                          <a:cs typeface="+mn-cs"/>
                        </a:rPr>
                        <a:t>AI/ML</a:t>
                      </a:r>
                      <a:endParaRPr kumimoji="0" lang="en-IN" sz="1200" b="0" i="0" u="none" strike="noStrike" kern="0" cap="none" spc="0" normalizeH="0" baseline="0" noProof="0" dirty="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Analytics on data lake</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Analytics, HPC, Custom apps currently using NetApp</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221015"/>
                  </a:ext>
                </a:extLst>
              </a:tr>
              <a:tr h="599086">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Access </a:t>
                      </a:r>
                      <a:r>
                        <a:rPr lang="en-US" sz="1400" b="0" i="0" u="none" strike="noStrike" kern="0" cap="none" spc="0" normalizeH="0" baseline="0" noProof="0">
                          <a:ln>
                            <a:noFill/>
                          </a:ln>
                          <a:solidFill>
                            <a:schemeClr val="tx2"/>
                          </a:solidFill>
                          <a:effectLst/>
                          <a:uLnTx/>
                          <a:uFillTx/>
                          <a:latin typeface="+mj-lt"/>
                          <a:ea typeface="+mn-ea"/>
                          <a:cs typeface="Segoe UI Semibold"/>
                        </a:rPr>
                        <a:t>protocol</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SCSI</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SMB, NFS v4.1 (preview)</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mn-lt"/>
                          <a:ea typeface="+mn-ea"/>
                          <a:cs typeface="+mn-cs"/>
                        </a:rPr>
                        <a:t>Blobfuse</a:t>
                      </a:r>
                      <a:r>
                        <a:rPr kumimoji="0" lang="en-US" sz="1200" b="0" i="0" u="none" strike="noStrike" kern="0" cap="none" spc="0" normalizeH="0" baseline="0" noProof="0" dirty="0">
                          <a:ln>
                            <a:noFill/>
                          </a:ln>
                          <a:solidFill>
                            <a:srgbClr val="000000"/>
                          </a:solidFill>
                          <a:effectLst/>
                          <a:uLnTx/>
                          <a:uFillTx/>
                          <a:latin typeface="+mn-lt"/>
                          <a:ea typeface="+mn-ea"/>
                          <a:cs typeface="+mn-cs"/>
                        </a:rPr>
                        <a:t>, NFS v3.0 (preview)</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NFS v3.0, NFS v4.1</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7538915"/>
                  </a:ext>
                </a:extLst>
              </a:tr>
              <a:tr h="544415">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Model</a:t>
                      </a:r>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93657"/>
                  </a:ext>
                </a:extLst>
              </a:tr>
              <a:tr h="654098">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SKUs</a:t>
                      </a: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Standard SSD, Premium SSD, Ultra (</a:t>
                      </a:r>
                      <a:r>
                        <a:rPr kumimoji="0" lang="en-US" sz="1200" b="0" i="0" u="none" strike="noStrike" kern="0" cap="none" spc="0" normalizeH="0" baseline="0" noProof="0">
                          <a:ln>
                            <a:noFill/>
                          </a:ln>
                          <a:solidFill>
                            <a:srgbClr val="000000"/>
                          </a:solidFill>
                          <a:effectLst/>
                          <a:uLnTx/>
                          <a:uFillTx/>
                          <a:latin typeface="+mn-lt"/>
                          <a:ea typeface="+mn-ea"/>
                          <a:cs typeface="Segoe UI" panose="020B0502040204020203" pitchFamily="34" charset="0"/>
                        </a:rPr>
                        <a:t>v1.20)</a:t>
                      </a:r>
                      <a:endParaRPr kumimoji="0" lang="en-US" sz="1200" b="0" i="0" u="none" strike="noStrike" kern="0" cap="none" spc="0" normalizeH="0" baseline="0" noProof="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Premium SSD</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Premium SSD</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Standard, Premium, Ultra</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956597"/>
                  </a:ext>
                </a:extLst>
              </a:tr>
              <a:tr h="568267">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Access </a:t>
                      </a:r>
                      <a:r>
                        <a:rPr lang="en-US" sz="1400" b="0" i="0" u="none" strike="noStrike" kern="0" cap="none" spc="0" normalizeH="0" baseline="0" noProof="0">
                          <a:ln>
                            <a:noFill/>
                          </a:ln>
                          <a:solidFill>
                            <a:schemeClr val="tx2"/>
                          </a:solidFill>
                          <a:effectLst/>
                          <a:uLnTx/>
                          <a:uFillTx/>
                          <a:latin typeface="+mj-lt"/>
                          <a:ea typeface="+mn-ea"/>
                          <a:cs typeface="Segoe UI Semibold"/>
                        </a:rPr>
                        <a:t>modes</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ReadWriteOnly (RWO), ReadWriteMany (RWX) (</a:t>
                      </a:r>
                      <a:r>
                        <a:rPr kumimoji="0" lang="en-US" sz="1200" b="0" i="0" u="none" strike="noStrike" kern="0" cap="none" spc="0" normalizeH="0" baseline="0" noProof="0" dirty="0">
                          <a:ln>
                            <a:noFill/>
                          </a:ln>
                          <a:solidFill>
                            <a:srgbClr val="000000"/>
                          </a:solidFill>
                          <a:effectLst/>
                          <a:uLnTx/>
                          <a:uFillTx/>
                          <a:latin typeface="+mn-lt"/>
                          <a:ea typeface="+mn-ea"/>
                          <a:cs typeface="Segoe UI" panose="020B0502040204020203" pitchFamily="34" charset="0"/>
                        </a:rPr>
                        <a:t>v1.20)</a:t>
                      </a:r>
                      <a:endParaRPr kumimoji="0" lang="en-IN" sz="1200" b="0" i="0" u="none" strike="noStrike" kern="0" cap="none" spc="0" normalizeH="0" baseline="0" noProof="0" dirty="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393400"/>
                  </a:ext>
                </a:extLst>
              </a:tr>
              <a:tr h="564958">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Container </a:t>
                      </a:r>
                      <a:r>
                        <a:rPr lang="en-US" sz="1400" b="0" i="0" u="none" strike="noStrike" kern="0" cap="none" spc="0" normalizeH="0" baseline="0" noProof="0">
                          <a:ln>
                            <a:noFill/>
                          </a:ln>
                          <a:solidFill>
                            <a:schemeClr val="tx2"/>
                          </a:solidFill>
                          <a:effectLst/>
                          <a:uLnTx/>
                          <a:uFillTx/>
                          <a:latin typeface="+mj-lt"/>
                          <a:ea typeface="+mn-ea"/>
                          <a:cs typeface="Segoe UI Semibold"/>
                        </a:rPr>
                        <a:t>type</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Linux, Windows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Linux, Windows, ACI</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IN" sz="1200" b="0" i="0" u="none" strike="noStrike" kern="0" cap="none" spc="0" normalizeH="0" baseline="0" noProof="0">
                          <a:ln>
                            <a:noFill/>
                          </a:ln>
                          <a:solidFill>
                            <a:srgbClr val="000000"/>
                          </a:solidFill>
                          <a:effectLst/>
                          <a:uLnTx/>
                          <a:uFillTx/>
                          <a:latin typeface="+mn-lt"/>
                          <a:ea typeface="+mn-ea"/>
                          <a:cs typeface="+mn-cs"/>
                        </a:rPr>
                        <a:t>Linux</a:t>
                      </a:r>
                      <a:endParaRPr lang="en-US" sz="1200">
                        <a:latin typeface="+mn-lt"/>
                      </a:endParaRP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mn-lt"/>
                        </a:rPr>
                        <a:t>Linux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7044692"/>
                  </a:ext>
                </a:extLst>
              </a:tr>
              <a:tr h="61118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mj-lt"/>
                          <a:ea typeface="+mn-ea"/>
                          <a:cs typeface="Segoe UI Semibold" panose="020B0702040204020203" pitchFamily="34" charset="0"/>
                        </a:rPr>
                        <a:t>Redundancy</a:t>
                      </a: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Locally-redundant storage (LRS), Zone-redundant storage (ZRS) -  coming soon</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LRS, ZRS, Geo-redundant storage (GRS), Read-access geo-redundant storage (RAGRS)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LRS, ZRS, GRS, RAGRS</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Single-zone</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735649"/>
                  </a:ext>
                </a:extLst>
              </a:tr>
            </a:tbl>
          </a:graphicData>
        </a:graphic>
      </p:graphicFrame>
      <p:pic>
        <p:nvPicPr>
          <p:cNvPr id="21" name="Picture 2" descr="Microsoft Azure NetApp Files - Premium - Snapshots - fee - 10000 GiB per ho  - AAD-62450 - Security - CDWG.com">
            <a:extLst>
              <a:ext uri="{FF2B5EF4-FFF2-40B4-BE49-F238E27FC236}">
                <a16:creationId xmlns:a16="http://schemas.microsoft.com/office/drawing/2014/main" id="{16B800FC-9972-FAF6-5090-2CD4140108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9249" y="932046"/>
            <a:ext cx="658405" cy="47185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4F6DD95-5A73-1DE6-10E2-610F825232F7}"/>
              </a:ext>
            </a:extLst>
          </p:cNvPr>
          <p:cNvSpPr txBox="1"/>
          <p:nvPr/>
        </p:nvSpPr>
        <p:spPr>
          <a:xfrm>
            <a:off x="9990131" y="761566"/>
            <a:ext cx="2042843" cy="813580"/>
          </a:xfrm>
          <a:prstGeom prst="rect">
            <a:avLst/>
          </a:prstGeom>
          <a:noFill/>
        </p:spPr>
        <p:txBody>
          <a:bodyPr wrap="square" lIns="186468" tIns="149175" rIns="186468" bIns="149175" rtlCol="0" anchor="t">
            <a:spAutoFit/>
          </a:bodyPr>
          <a:lstStyle/>
          <a:p>
            <a:pPr defTabSz="932239">
              <a:spcAft>
                <a:spcPts val="1224"/>
              </a:spcAft>
              <a:defRPr/>
            </a:pPr>
            <a:r>
              <a:rPr lang="en-US" sz="1632">
                <a:solidFill>
                  <a:srgbClr val="0078D7"/>
                </a:solidFill>
                <a:latin typeface="Segoe UI"/>
                <a:cs typeface="Segoe UI" panose="020B0502040204020203" pitchFamily="34" charset="0"/>
              </a:rPr>
              <a:t>Azure NetApp Files via Trident</a:t>
            </a:r>
          </a:p>
        </p:txBody>
      </p:sp>
      <p:sp>
        <p:nvSpPr>
          <p:cNvPr id="23" name="Rectangle 22">
            <a:extLst>
              <a:ext uri="{FF2B5EF4-FFF2-40B4-BE49-F238E27FC236}">
                <a16:creationId xmlns:a16="http://schemas.microsoft.com/office/drawing/2014/main" id="{BA7CCE5B-CE71-3C7D-FA1F-D7C62E535C82}"/>
              </a:ext>
            </a:extLst>
          </p:cNvPr>
          <p:cNvSpPr/>
          <p:nvPr/>
        </p:nvSpPr>
        <p:spPr>
          <a:xfrm>
            <a:off x="732748" y="6541206"/>
            <a:ext cx="8694682" cy="266818"/>
          </a:xfrm>
          <a:prstGeom prst="rect">
            <a:avLst/>
          </a:prstGeom>
        </p:spPr>
        <p:txBody>
          <a:bodyPr wrap="square">
            <a:spAutoFit/>
          </a:bodyPr>
          <a:lstStyle/>
          <a:p>
            <a:pPr defTabSz="932597">
              <a:defRPr/>
            </a:pPr>
            <a:r>
              <a:rPr lang="en-US" sz="1071" dirty="0">
                <a:solidFill>
                  <a:srgbClr val="3C3C41"/>
                </a:solidFill>
                <a:latin typeface="Segoe UI"/>
                <a:hlinkClick r:id="rId5"/>
              </a:rPr>
              <a:t>https://docs.microsoft.com/bs-latn-ba/azure/aks/concepts-storage</a:t>
            </a:r>
            <a:endParaRPr lang="en-US" sz="1071" dirty="0">
              <a:solidFill>
                <a:srgbClr val="3C3C41"/>
              </a:solidFill>
              <a:latin typeface="Segoe UI"/>
            </a:endParaRPr>
          </a:p>
        </p:txBody>
      </p:sp>
    </p:spTree>
    <p:extLst>
      <p:ext uri="{BB962C8B-B14F-4D97-AF65-F5344CB8AC3E}">
        <p14:creationId xmlns:p14="http://schemas.microsoft.com/office/powerpoint/2010/main" val="3845111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CC80-65C8-5557-8D3F-1DFE8EB22F0E}"/>
              </a:ext>
            </a:extLst>
          </p:cNvPr>
          <p:cNvSpPr>
            <a:spLocks noGrp="1"/>
          </p:cNvSpPr>
          <p:nvPr>
            <p:ph type="title"/>
          </p:nvPr>
        </p:nvSpPr>
        <p:spPr/>
        <p:txBody>
          <a:bodyPr/>
          <a:lstStyle/>
          <a:p>
            <a:r>
              <a:rPr lang="en-US" dirty="0">
                <a:solidFill>
                  <a:schemeClr val="accent1">
                    <a:lumMod val="60000"/>
                    <a:lumOff val="40000"/>
                  </a:schemeClr>
                </a:solidFill>
              </a:rPr>
              <a:t>Agenda</a:t>
            </a:r>
          </a:p>
        </p:txBody>
      </p:sp>
      <p:sp>
        <p:nvSpPr>
          <p:cNvPr id="5" name="Text Placeholder 4">
            <a:extLst>
              <a:ext uri="{FF2B5EF4-FFF2-40B4-BE49-F238E27FC236}">
                <a16:creationId xmlns:a16="http://schemas.microsoft.com/office/drawing/2014/main" id="{6D037D80-8A4A-3902-9537-7FA829218142}"/>
              </a:ext>
            </a:extLst>
          </p:cNvPr>
          <p:cNvSpPr>
            <a:spLocks noGrp="1"/>
          </p:cNvSpPr>
          <p:nvPr>
            <p:ph type="body" sz="quarter" idx="10"/>
          </p:nvPr>
        </p:nvSpPr>
        <p:spPr>
          <a:xfrm>
            <a:off x="586390" y="1434370"/>
            <a:ext cx="5157462" cy="3545586"/>
          </a:xfrm>
        </p:spPr>
        <p:txBody>
          <a:bodyPr/>
          <a:lstStyle/>
          <a:p>
            <a:pPr marL="457200" indent="-457200">
              <a:buFont typeface="Arial" panose="020B0604020202020204" pitchFamily="34" charset="0"/>
              <a:buChar char="•"/>
            </a:pPr>
            <a:r>
              <a:rPr lang="en-US" sz="2400" dirty="0"/>
              <a:t>Config Maps, Secrets</a:t>
            </a:r>
          </a:p>
          <a:p>
            <a:pPr marL="457200" indent="-457200">
              <a:buFont typeface="Arial" panose="020B0604020202020204" pitchFamily="34" charset="0"/>
              <a:buChar char="•"/>
            </a:pPr>
            <a:r>
              <a:rPr lang="en-US" sz="2400" dirty="0"/>
              <a:t>Storages and Persistent Volumes</a:t>
            </a:r>
          </a:p>
          <a:p>
            <a:pPr marL="457200" indent="-457200">
              <a:buFont typeface="Arial" panose="020B0604020202020204" pitchFamily="34" charset="0"/>
              <a:buChar char="•"/>
            </a:pPr>
            <a:r>
              <a:rPr lang="en-US" sz="2400" dirty="0"/>
              <a:t>Azure Key Vault</a:t>
            </a:r>
          </a:p>
          <a:p>
            <a:pPr marL="457200" indent="-457200">
              <a:buFont typeface="Arial" panose="020B0604020202020204" pitchFamily="34" charset="0"/>
              <a:buChar char="•"/>
            </a:pPr>
            <a:r>
              <a:rPr lang="en-US" sz="2400" dirty="0"/>
              <a:t>Multi-Container Pods</a:t>
            </a:r>
          </a:p>
          <a:p>
            <a:pPr marL="457200" indent="-457200">
              <a:buFont typeface="Arial" panose="020B0604020202020204" pitchFamily="34" charset="0"/>
              <a:buChar char="•"/>
            </a:pPr>
            <a:r>
              <a:rPr lang="en-US" sz="2400" dirty="0"/>
              <a:t>Init Containers</a:t>
            </a:r>
          </a:p>
          <a:p>
            <a:pPr marL="457200" indent="-457200">
              <a:buFont typeface="Arial" panose="020B0604020202020204" pitchFamily="34" charset="0"/>
              <a:buChar char="•"/>
            </a:pPr>
            <a:r>
              <a:rPr lang="en-US" sz="2400" dirty="0"/>
              <a:t>Daemon Sets</a:t>
            </a:r>
          </a:p>
          <a:p>
            <a:pPr marL="457200" indent="-457200">
              <a:buFont typeface="Arial" panose="020B0604020202020204" pitchFamily="34" charset="0"/>
              <a:buChar char="•"/>
            </a:pPr>
            <a:r>
              <a:rPr lang="en-US" sz="2400" dirty="0"/>
              <a:t>Health Probes</a:t>
            </a:r>
          </a:p>
          <a:p>
            <a:endParaRPr lang="en-US" dirty="0"/>
          </a:p>
        </p:txBody>
      </p:sp>
      <p:sp>
        <p:nvSpPr>
          <p:cNvPr id="3" name="Text Placeholder 4">
            <a:extLst>
              <a:ext uri="{FF2B5EF4-FFF2-40B4-BE49-F238E27FC236}">
                <a16:creationId xmlns:a16="http://schemas.microsoft.com/office/drawing/2014/main" id="{461F2645-3872-3D75-C0DE-013426EAB959}"/>
              </a:ext>
            </a:extLst>
          </p:cNvPr>
          <p:cNvSpPr txBox="1">
            <a:spLocks/>
          </p:cNvSpPr>
          <p:nvPr/>
        </p:nvSpPr>
        <p:spPr>
          <a:xfrm>
            <a:off x="5743852" y="1434370"/>
            <a:ext cx="5157462" cy="132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Authentication/Authorization</a:t>
            </a:r>
          </a:p>
          <a:p>
            <a:pPr marL="457200" indent="-457200">
              <a:buFont typeface="Arial" panose="020B0604020202020204" pitchFamily="34" charset="0"/>
              <a:buChar char="•"/>
            </a:pPr>
            <a:r>
              <a:rPr lang="en-US" sz="2400" dirty="0"/>
              <a:t>Jobs, Cron Jobs</a:t>
            </a:r>
          </a:p>
          <a:p>
            <a:endParaRPr lang="en-US" dirty="0"/>
          </a:p>
        </p:txBody>
      </p:sp>
    </p:spTree>
    <p:extLst>
      <p:ext uri="{BB962C8B-B14F-4D97-AF65-F5344CB8AC3E}">
        <p14:creationId xmlns:p14="http://schemas.microsoft.com/office/powerpoint/2010/main" val="3922094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Multi-Container Pods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9"/>
            <a:ext cx="11309926" cy="5069610"/>
          </a:xfrm>
        </p:spPr>
        <p:txBody>
          <a:bodyPr wrap="square">
            <a:noAutofit/>
          </a:bodyPr>
          <a:lstStyle/>
          <a:p>
            <a:pPr>
              <a:lnSpc>
                <a:spcPct val="90000"/>
              </a:lnSpc>
            </a:pPr>
            <a:r>
              <a:rPr lang="en-US" sz="2400" dirty="0"/>
              <a:t>As a rule, most Pods only contain a single container. However, there are times when it makes sense to put multiple, related containers inside a single Pod. </a:t>
            </a:r>
          </a:p>
          <a:p>
            <a:pPr>
              <a:lnSpc>
                <a:spcPct val="90000"/>
              </a:lnSpc>
            </a:pPr>
            <a:r>
              <a:rPr lang="en-US" sz="2400" dirty="0"/>
              <a:t>Containers running in a Pod share the same IP, port and communicate using native inter-process communication channels (localhost). </a:t>
            </a:r>
          </a:p>
          <a:p>
            <a:pPr>
              <a:lnSpc>
                <a:spcPct val="90000"/>
              </a:lnSpc>
            </a:pPr>
            <a:r>
              <a:rPr lang="en-US" sz="2400" dirty="0"/>
              <a:t>Containers in a Pod also share the same lifecycle and are scaled together. </a:t>
            </a:r>
          </a:p>
          <a:p>
            <a:pPr>
              <a:lnSpc>
                <a:spcPct val="90000"/>
              </a:lnSpc>
            </a:pPr>
            <a:r>
              <a:rPr lang="en-US" sz="2400" dirty="0"/>
              <a:t>When one container fails, the status of the Pod changes to a non-running state, which prevents other containers from receiving traffic. </a:t>
            </a:r>
          </a:p>
          <a:p>
            <a:pPr>
              <a:lnSpc>
                <a:spcPct val="90000"/>
              </a:lnSpc>
            </a:pPr>
            <a:r>
              <a:rPr lang="en-US" sz="2400" dirty="0"/>
              <a:t>Pods </a:t>
            </a:r>
            <a:r>
              <a:rPr lang="en-US" sz="2400" b="1" dirty="0"/>
              <a:t>Restarts</a:t>
            </a:r>
            <a:r>
              <a:rPr lang="en-US" sz="2400" dirty="0"/>
              <a:t> count is the total number of restarts of all its containers. </a:t>
            </a:r>
          </a:p>
          <a:p>
            <a:pPr>
              <a:lnSpc>
                <a:spcPct val="90000"/>
              </a:lnSpc>
            </a:pPr>
            <a:r>
              <a:rPr lang="en-US" sz="2400" dirty="0"/>
              <a:t>Only highly-coupled related containers (those that interact with each other frequently) should be placed in the same Pod</a:t>
            </a:r>
          </a:p>
        </p:txBody>
      </p:sp>
    </p:spTree>
    <p:extLst>
      <p:ext uri="{BB962C8B-B14F-4D97-AF65-F5344CB8AC3E}">
        <p14:creationId xmlns:p14="http://schemas.microsoft.com/office/powerpoint/2010/main" val="408224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err="1">
                <a:solidFill>
                  <a:srgbClr val="0078D4"/>
                </a:solidFill>
              </a:rPr>
              <a:t>SideCar</a:t>
            </a:r>
            <a:r>
              <a:rPr lang="en-US" dirty="0">
                <a:solidFill>
                  <a:srgbClr val="0078D4"/>
                </a:solidFill>
              </a:rPr>
              <a:t> Pattern</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9"/>
            <a:ext cx="11240654" cy="940956"/>
          </a:xfrm>
        </p:spPr>
        <p:txBody>
          <a:bodyPr wrap="square">
            <a:noAutofit/>
          </a:bodyPr>
          <a:lstStyle/>
          <a:p>
            <a:pPr>
              <a:lnSpc>
                <a:spcPct val="90000"/>
              </a:lnSpc>
            </a:pPr>
            <a:r>
              <a:rPr lang="en-US" sz="2000" dirty="0"/>
              <a:t>A common scenario for using multiple container in a Pod is to implement the Sidecar Pattern</a:t>
            </a:r>
          </a:p>
          <a:p>
            <a:pPr>
              <a:lnSpc>
                <a:spcPct val="90000"/>
              </a:lnSpc>
            </a:pPr>
            <a:r>
              <a:rPr lang="en-US" sz="2000" dirty="0"/>
              <a:t>A Sidecar container is a second container added to the Pod definition because it needs to access the same resources being used by the main container.</a:t>
            </a:r>
          </a:p>
        </p:txBody>
      </p:sp>
      <p:pic>
        <p:nvPicPr>
          <p:cNvPr id="5" name="Picture 4">
            <a:extLst>
              <a:ext uri="{FF2B5EF4-FFF2-40B4-BE49-F238E27FC236}">
                <a16:creationId xmlns:a16="http://schemas.microsoft.com/office/drawing/2014/main" id="{73E13391-6144-10AD-F68A-FC1BF14F943F}"/>
              </a:ext>
            </a:extLst>
          </p:cNvPr>
          <p:cNvPicPr>
            <a:picLocks noChangeAspect="1"/>
          </p:cNvPicPr>
          <p:nvPr/>
        </p:nvPicPr>
        <p:blipFill>
          <a:blip r:embed="rId3"/>
          <a:stretch>
            <a:fillRect/>
          </a:stretch>
        </p:blipFill>
        <p:spPr>
          <a:xfrm>
            <a:off x="262049" y="2606832"/>
            <a:ext cx="11343211" cy="3750227"/>
          </a:xfrm>
          <a:prstGeom prst="rect">
            <a:avLst/>
          </a:prstGeom>
        </p:spPr>
      </p:pic>
    </p:spTree>
    <p:extLst>
      <p:ext uri="{BB962C8B-B14F-4D97-AF65-F5344CB8AC3E}">
        <p14:creationId xmlns:p14="http://schemas.microsoft.com/office/powerpoint/2010/main" val="3974979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err="1">
                <a:solidFill>
                  <a:srgbClr val="0078D4"/>
                </a:solidFill>
              </a:rPr>
              <a:t>SideCar</a:t>
            </a:r>
            <a:r>
              <a:rPr lang="en-US" dirty="0">
                <a:solidFill>
                  <a:srgbClr val="0078D4"/>
                </a:solidFill>
              </a:rPr>
              <a:t> Envoy Proxy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9"/>
            <a:ext cx="11240654" cy="4279902"/>
          </a:xfrm>
        </p:spPr>
        <p:txBody>
          <a:bodyPr wrap="square">
            <a:noAutofit/>
          </a:bodyPr>
          <a:lstStyle/>
          <a:p>
            <a:pPr>
              <a:lnSpc>
                <a:spcPct val="90000"/>
              </a:lnSpc>
            </a:pPr>
            <a:r>
              <a:rPr lang="en-US" sz="2000" dirty="0"/>
              <a:t>The Envoy Proxy project implements the Sidecar pattern by automatically injecting an Envoy container into every Pod in a namespace.</a:t>
            </a:r>
          </a:p>
          <a:p>
            <a:pPr>
              <a:lnSpc>
                <a:spcPct val="90000"/>
              </a:lnSpc>
            </a:pPr>
            <a:r>
              <a:rPr lang="en-US" sz="2000" dirty="0"/>
              <a:t>Such a system is called a Service Mesh.</a:t>
            </a:r>
          </a:p>
          <a:p>
            <a:pPr>
              <a:lnSpc>
                <a:spcPct val="90000"/>
              </a:lnSpc>
            </a:pPr>
            <a:r>
              <a:rPr lang="en-US" sz="2000" dirty="0"/>
              <a:t>Service meshes provide microservices support services like: </a:t>
            </a:r>
          </a:p>
          <a:p>
            <a:pPr lvl="1">
              <a:lnSpc>
                <a:spcPct val="90000"/>
              </a:lnSpc>
            </a:pPr>
            <a:r>
              <a:rPr lang="en-US" dirty="0"/>
              <a:t>Dynamic service discovery </a:t>
            </a:r>
          </a:p>
          <a:p>
            <a:pPr lvl="1">
              <a:lnSpc>
                <a:spcPct val="90000"/>
              </a:lnSpc>
            </a:pPr>
            <a:r>
              <a:rPr lang="en-US" dirty="0"/>
              <a:t>Load balancing </a:t>
            </a:r>
          </a:p>
          <a:p>
            <a:pPr lvl="1">
              <a:lnSpc>
                <a:spcPct val="90000"/>
              </a:lnSpc>
            </a:pPr>
            <a:r>
              <a:rPr lang="en-US" dirty="0"/>
              <a:t>Health checks </a:t>
            </a:r>
          </a:p>
          <a:p>
            <a:pPr lvl="1">
              <a:lnSpc>
                <a:spcPct val="90000"/>
              </a:lnSpc>
            </a:pPr>
            <a:r>
              <a:rPr lang="en-US" dirty="0"/>
              <a:t>Encryption </a:t>
            </a:r>
          </a:p>
          <a:p>
            <a:pPr lvl="1">
              <a:lnSpc>
                <a:spcPct val="90000"/>
              </a:lnSpc>
            </a:pPr>
            <a:r>
              <a:rPr lang="en-US" dirty="0"/>
              <a:t>Circuit breakers </a:t>
            </a:r>
          </a:p>
          <a:p>
            <a:pPr lvl="1">
              <a:lnSpc>
                <a:spcPct val="90000"/>
              </a:lnSpc>
            </a:pPr>
            <a:r>
              <a:rPr lang="en-US" dirty="0"/>
              <a:t>Authentication/Authorization </a:t>
            </a:r>
          </a:p>
          <a:p>
            <a:pPr lvl="1">
              <a:lnSpc>
                <a:spcPct val="90000"/>
              </a:lnSpc>
            </a:pPr>
            <a:r>
              <a:rPr lang="en-US" dirty="0"/>
              <a:t>Observability and Rich metrics</a:t>
            </a:r>
            <a:endParaRPr lang="en-US" sz="2000" dirty="0"/>
          </a:p>
          <a:p>
            <a:pPr>
              <a:lnSpc>
                <a:spcPct val="90000"/>
              </a:lnSpc>
            </a:pPr>
            <a:r>
              <a:rPr lang="en-US" sz="2000" dirty="0"/>
              <a:t>Istio, </a:t>
            </a:r>
            <a:r>
              <a:rPr lang="en-US" sz="2000" dirty="0" err="1"/>
              <a:t>Linkerd</a:t>
            </a:r>
            <a:r>
              <a:rPr lang="en-US" sz="2000" dirty="0"/>
              <a:t> and Microsoft’s Open Service Mesh are popular service meshes.</a:t>
            </a:r>
          </a:p>
          <a:p>
            <a:pPr marL="0" indent="0">
              <a:lnSpc>
                <a:spcPct val="90000"/>
              </a:lnSpc>
              <a:buNone/>
            </a:pPr>
            <a:endParaRPr lang="en-US" dirty="0"/>
          </a:p>
        </p:txBody>
      </p:sp>
      <p:pic>
        <p:nvPicPr>
          <p:cNvPr id="8" name="Picture 7">
            <a:extLst>
              <a:ext uri="{FF2B5EF4-FFF2-40B4-BE49-F238E27FC236}">
                <a16:creationId xmlns:a16="http://schemas.microsoft.com/office/drawing/2014/main" id="{58188E0E-0D60-D61A-AD90-64788155ED12}"/>
              </a:ext>
            </a:extLst>
          </p:cNvPr>
          <p:cNvPicPr>
            <a:picLocks noChangeAspect="1"/>
          </p:cNvPicPr>
          <p:nvPr/>
        </p:nvPicPr>
        <p:blipFill>
          <a:blip r:embed="rId3"/>
          <a:stretch>
            <a:fillRect/>
          </a:stretch>
        </p:blipFill>
        <p:spPr>
          <a:xfrm>
            <a:off x="7217228" y="2582633"/>
            <a:ext cx="4460491" cy="2237052"/>
          </a:xfrm>
          <a:prstGeom prst="rect">
            <a:avLst/>
          </a:prstGeom>
        </p:spPr>
      </p:pic>
    </p:spTree>
    <p:extLst>
      <p:ext uri="{BB962C8B-B14F-4D97-AF65-F5344CB8AC3E}">
        <p14:creationId xmlns:p14="http://schemas.microsoft.com/office/powerpoint/2010/main" val="36470046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a:t>Multi-Container Pods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4063998" cy="307777"/>
          </a:xfrm>
          <a:prstGeom prst="rect">
            <a:avLst/>
          </a:prstGeom>
          <a:noFill/>
        </p:spPr>
        <p:txBody>
          <a:bodyPr wrap="none" lIns="0" tIns="0" rIns="0" bIns="0" rtlCol="0">
            <a:spAutoFit/>
          </a:bodyPr>
          <a:lstStyle/>
          <a:p>
            <a:pPr algn="l"/>
            <a:r>
              <a:rPr lang="en-US" sz="2000" dirty="0"/>
              <a:t>Working with Multi-Container Pods </a:t>
            </a:r>
          </a:p>
        </p:txBody>
      </p:sp>
    </p:spTree>
    <p:extLst>
      <p:ext uri="{BB962C8B-B14F-4D97-AF65-F5344CB8AC3E}">
        <p14:creationId xmlns:p14="http://schemas.microsoft.com/office/powerpoint/2010/main" val="10155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Init Containers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8"/>
            <a:ext cx="11240654" cy="5118102"/>
          </a:xfrm>
        </p:spPr>
        <p:txBody>
          <a:bodyPr wrap="square">
            <a:noAutofit/>
          </a:bodyPr>
          <a:lstStyle/>
          <a:p>
            <a:pPr>
              <a:lnSpc>
                <a:spcPct val="90000"/>
              </a:lnSpc>
            </a:pPr>
            <a:r>
              <a:rPr lang="en-US" sz="2400" dirty="0"/>
              <a:t>Sometimes containerized applications require dependencies (like external databases connection) to be available before they can start.</a:t>
            </a:r>
          </a:p>
          <a:p>
            <a:pPr>
              <a:lnSpc>
                <a:spcPct val="90000"/>
              </a:lnSpc>
            </a:pPr>
            <a:r>
              <a:rPr lang="en-US" sz="2400" dirty="0"/>
              <a:t>Some applications can’t start until costly initialization steps are performed. </a:t>
            </a:r>
          </a:p>
          <a:p>
            <a:pPr>
              <a:lnSpc>
                <a:spcPct val="90000"/>
              </a:lnSpc>
            </a:pPr>
            <a:r>
              <a:rPr lang="en-US" sz="2400" dirty="0"/>
              <a:t>Rather than adding initialization logic to every application, the process can be delegated to a separate initialization container. </a:t>
            </a:r>
          </a:p>
          <a:p>
            <a:pPr lvl="1">
              <a:lnSpc>
                <a:spcPct val="90000"/>
              </a:lnSpc>
            </a:pPr>
            <a:r>
              <a:rPr lang="en-US" sz="1800" dirty="0"/>
              <a:t>Such an </a:t>
            </a:r>
            <a:r>
              <a:rPr lang="en-US" sz="1800" b="1" dirty="0" err="1"/>
              <a:t>init</a:t>
            </a:r>
            <a:r>
              <a:rPr lang="en-US" sz="1800" b="1" dirty="0"/>
              <a:t> container </a:t>
            </a:r>
            <a:r>
              <a:rPr lang="en-US" sz="1800" dirty="0"/>
              <a:t>runs once before the main container is created </a:t>
            </a:r>
          </a:p>
          <a:p>
            <a:pPr lvl="1">
              <a:lnSpc>
                <a:spcPct val="90000"/>
              </a:lnSpc>
            </a:pPr>
            <a:r>
              <a:rPr lang="en-US" sz="1800" dirty="0"/>
              <a:t>If initialization is successfully, the </a:t>
            </a:r>
            <a:r>
              <a:rPr lang="en-US" sz="1800" b="1" dirty="0" err="1"/>
              <a:t>init</a:t>
            </a:r>
            <a:r>
              <a:rPr lang="en-US" sz="1800" b="1" dirty="0"/>
              <a:t> container </a:t>
            </a:r>
            <a:r>
              <a:rPr lang="en-US" sz="1800" dirty="0"/>
              <a:t>is deallocated and the main container is created.</a:t>
            </a:r>
          </a:p>
          <a:p>
            <a:pPr lvl="1">
              <a:lnSpc>
                <a:spcPct val="90000"/>
              </a:lnSpc>
            </a:pPr>
            <a:r>
              <a:rPr lang="en-US" sz="1800" dirty="0"/>
              <a:t>If initialization fails, the Pod will keep restarting the </a:t>
            </a:r>
            <a:r>
              <a:rPr lang="en-US" sz="1800" dirty="0" err="1"/>
              <a:t>init</a:t>
            </a:r>
            <a:r>
              <a:rPr lang="en-US" sz="1800" dirty="0"/>
              <a:t> container. None of the main containers will be created until this step completes. </a:t>
            </a:r>
          </a:p>
          <a:p>
            <a:pPr lvl="1">
              <a:lnSpc>
                <a:spcPct val="90000"/>
              </a:lnSpc>
            </a:pPr>
            <a:r>
              <a:rPr lang="en-US" sz="1800" dirty="0"/>
              <a:t>If multiple </a:t>
            </a:r>
            <a:r>
              <a:rPr lang="en-US" sz="1800" b="1" dirty="0" err="1"/>
              <a:t>init</a:t>
            </a:r>
            <a:r>
              <a:rPr lang="en-US" sz="1800" b="1" dirty="0"/>
              <a:t> containers </a:t>
            </a:r>
            <a:r>
              <a:rPr lang="en-US" sz="1800" dirty="0"/>
              <a:t>are specified, each one is run one at a time, in the order they’re defined in the spec, until they all complete successfully. </a:t>
            </a:r>
          </a:p>
          <a:p>
            <a:pPr lvl="1">
              <a:lnSpc>
                <a:spcPct val="90000"/>
              </a:lnSpc>
            </a:pPr>
            <a:r>
              <a:rPr lang="en-US" sz="1800" dirty="0"/>
              <a:t>After Pod startup, </a:t>
            </a:r>
            <a:r>
              <a:rPr lang="en-US" sz="1800" b="1" dirty="0" err="1"/>
              <a:t>init</a:t>
            </a:r>
            <a:r>
              <a:rPr lang="en-US" sz="1800" b="1" dirty="0"/>
              <a:t> containers </a:t>
            </a:r>
            <a:r>
              <a:rPr lang="en-US" sz="1800" dirty="0"/>
              <a:t>are not listed as part of the Pod container inventory. </a:t>
            </a:r>
          </a:p>
        </p:txBody>
      </p:sp>
    </p:spTree>
    <p:extLst>
      <p:ext uri="{BB962C8B-B14F-4D97-AF65-F5344CB8AC3E}">
        <p14:creationId xmlns:p14="http://schemas.microsoft.com/office/powerpoint/2010/main" val="10815174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Running Init Containers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9"/>
            <a:ext cx="11309926" cy="5069610"/>
          </a:xfrm>
        </p:spPr>
        <p:txBody>
          <a:bodyPr wrap="square">
            <a:noAutofit/>
          </a:bodyPr>
          <a:lstStyle/>
          <a:p>
            <a:pPr>
              <a:lnSpc>
                <a:spcPct val="90000"/>
              </a:lnSpc>
            </a:pPr>
            <a:r>
              <a:rPr lang="en-US" sz="2000" dirty="0"/>
              <a:t>Creating and running </a:t>
            </a:r>
            <a:r>
              <a:rPr lang="en-US" sz="2000" dirty="0" err="1"/>
              <a:t>init</a:t>
            </a:r>
            <a:r>
              <a:rPr lang="en-US" sz="2000" dirty="0"/>
              <a:t> containers is part of the Pod start up process. </a:t>
            </a:r>
          </a:p>
          <a:p>
            <a:pPr>
              <a:lnSpc>
                <a:spcPct val="90000"/>
              </a:lnSpc>
            </a:pPr>
            <a:r>
              <a:rPr lang="en-US" sz="2000" dirty="0"/>
              <a:t>Pods do not reach a Running state until this process is completed successfully</a:t>
            </a:r>
          </a:p>
        </p:txBody>
      </p:sp>
      <p:pic>
        <p:nvPicPr>
          <p:cNvPr id="5" name="Picture 4">
            <a:extLst>
              <a:ext uri="{FF2B5EF4-FFF2-40B4-BE49-F238E27FC236}">
                <a16:creationId xmlns:a16="http://schemas.microsoft.com/office/drawing/2014/main" id="{B7063689-5724-C287-2CE9-23F1B54C765A}"/>
              </a:ext>
            </a:extLst>
          </p:cNvPr>
          <p:cNvPicPr>
            <a:picLocks noChangeAspect="1"/>
          </p:cNvPicPr>
          <p:nvPr/>
        </p:nvPicPr>
        <p:blipFill>
          <a:blip r:embed="rId3"/>
          <a:stretch>
            <a:fillRect/>
          </a:stretch>
        </p:blipFill>
        <p:spPr>
          <a:xfrm>
            <a:off x="458385" y="2232503"/>
            <a:ext cx="11435742" cy="4485032"/>
          </a:xfrm>
          <a:prstGeom prst="rect">
            <a:avLst/>
          </a:prstGeom>
        </p:spPr>
      </p:pic>
    </p:spTree>
    <p:extLst>
      <p:ext uri="{BB962C8B-B14F-4D97-AF65-F5344CB8AC3E}">
        <p14:creationId xmlns:p14="http://schemas.microsoft.com/office/powerpoint/2010/main" val="15254324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a:t>Init Container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3127459" cy="307777"/>
          </a:xfrm>
          <a:prstGeom prst="rect">
            <a:avLst/>
          </a:prstGeom>
          <a:noFill/>
        </p:spPr>
        <p:txBody>
          <a:bodyPr wrap="none" lIns="0" tIns="0" rIns="0" bIns="0" rtlCol="0">
            <a:spAutoFit/>
          </a:bodyPr>
          <a:lstStyle/>
          <a:p>
            <a:pPr algn="l"/>
            <a:r>
              <a:rPr lang="en-US" sz="2000" dirty="0"/>
              <a:t>Working with Init Container</a:t>
            </a:r>
          </a:p>
        </p:txBody>
      </p:sp>
    </p:spTree>
    <p:extLst>
      <p:ext uri="{BB962C8B-B14F-4D97-AF65-F5344CB8AC3E}">
        <p14:creationId xmlns:p14="http://schemas.microsoft.com/office/powerpoint/2010/main" val="579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Jobs and Cron Jobs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11240654" cy="5263575"/>
          </a:xfrm>
        </p:spPr>
        <p:txBody>
          <a:bodyPr wrap="square">
            <a:noAutofit/>
          </a:bodyPr>
          <a:lstStyle/>
          <a:p>
            <a:pPr>
              <a:lnSpc>
                <a:spcPct val="90000"/>
              </a:lnSpc>
            </a:pPr>
            <a:r>
              <a:rPr lang="en-US" sz="2400" dirty="0"/>
              <a:t>When Kubernetes controller detects a container has failed, it will attempt to restart it based on the container’s </a:t>
            </a:r>
            <a:r>
              <a:rPr lang="en-US" sz="2400" b="1" dirty="0" err="1"/>
              <a:t>restartPolicy</a:t>
            </a:r>
            <a:r>
              <a:rPr lang="en-US" sz="2400" dirty="0"/>
              <a:t>: </a:t>
            </a:r>
          </a:p>
          <a:p>
            <a:pPr lvl="1">
              <a:lnSpc>
                <a:spcPct val="90000"/>
              </a:lnSpc>
            </a:pPr>
            <a:r>
              <a:rPr lang="en-US" sz="1600" dirty="0"/>
              <a:t>Always </a:t>
            </a:r>
          </a:p>
          <a:p>
            <a:pPr lvl="1">
              <a:lnSpc>
                <a:spcPct val="90000"/>
              </a:lnSpc>
            </a:pPr>
            <a:r>
              <a:rPr lang="en-US" sz="1600" dirty="0"/>
              <a:t>Never </a:t>
            </a:r>
          </a:p>
          <a:p>
            <a:pPr lvl="1">
              <a:lnSpc>
                <a:spcPct val="90000"/>
              </a:lnSpc>
            </a:pPr>
            <a:r>
              <a:rPr lang="en-US" sz="1600" dirty="0" err="1"/>
              <a:t>OnFailure</a:t>
            </a:r>
            <a:r>
              <a:rPr lang="en-US" sz="1600" dirty="0"/>
              <a:t> </a:t>
            </a:r>
          </a:p>
          <a:p>
            <a:pPr>
              <a:lnSpc>
                <a:spcPct val="90000"/>
              </a:lnSpc>
            </a:pPr>
            <a:r>
              <a:rPr lang="en-US" sz="2400" dirty="0"/>
              <a:t>A Deployment controller expects Containers to run continuously (think of a web server or database server always listening for requests/queries). </a:t>
            </a:r>
          </a:p>
          <a:p>
            <a:pPr>
              <a:lnSpc>
                <a:spcPct val="90000"/>
              </a:lnSpc>
            </a:pPr>
            <a:r>
              <a:rPr lang="en-US" sz="2400" dirty="0"/>
              <a:t>The only </a:t>
            </a:r>
            <a:r>
              <a:rPr lang="en-US" sz="2400" b="1" u="sng" dirty="0"/>
              <a:t>restart policy </a:t>
            </a:r>
            <a:r>
              <a:rPr lang="en-US" sz="2400" dirty="0"/>
              <a:t>a Deployment supports is </a:t>
            </a:r>
            <a:r>
              <a:rPr lang="en-US" sz="2400" b="1" dirty="0"/>
              <a:t>Always</a:t>
            </a:r>
            <a:r>
              <a:rPr lang="en-US" sz="2400" dirty="0"/>
              <a:t>. </a:t>
            </a:r>
          </a:p>
          <a:p>
            <a:pPr>
              <a:lnSpc>
                <a:spcPct val="90000"/>
              </a:lnSpc>
            </a:pPr>
            <a:r>
              <a:rPr lang="en-US" sz="2400" dirty="0"/>
              <a:t>Sometimes, you may want to run a Container that performs a finite task and then just stop. </a:t>
            </a:r>
          </a:p>
          <a:p>
            <a:pPr>
              <a:lnSpc>
                <a:spcPct val="90000"/>
              </a:lnSpc>
            </a:pPr>
            <a:r>
              <a:rPr lang="en-US" sz="2400" dirty="0"/>
              <a:t>Just like an Init Container, but without creating any other Containers afterwards. </a:t>
            </a:r>
          </a:p>
        </p:txBody>
      </p:sp>
    </p:spTree>
    <p:extLst>
      <p:ext uri="{BB962C8B-B14F-4D97-AF65-F5344CB8AC3E}">
        <p14:creationId xmlns:p14="http://schemas.microsoft.com/office/powerpoint/2010/main" val="33312476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Jobs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7"/>
            <a:ext cx="7645399" cy="4321467"/>
          </a:xfrm>
        </p:spPr>
        <p:txBody>
          <a:bodyPr wrap="square">
            <a:noAutofit/>
          </a:bodyPr>
          <a:lstStyle/>
          <a:p>
            <a:pPr>
              <a:lnSpc>
                <a:spcPct val="90000"/>
              </a:lnSpc>
            </a:pPr>
            <a:r>
              <a:rPr lang="en-US" sz="2400" dirty="0"/>
              <a:t>A </a:t>
            </a:r>
            <a:r>
              <a:rPr lang="en-US" sz="2400" b="1" dirty="0"/>
              <a:t>Job</a:t>
            </a:r>
            <a:r>
              <a:rPr lang="en-US" sz="2400" dirty="0"/>
              <a:t> is a Kubernetes controller that creates and runs task-based workload. </a:t>
            </a:r>
          </a:p>
          <a:p>
            <a:pPr>
              <a:lnSpc>
                <a:spcPct val="90000"/>
              </a:lnSpc>
            </a:pPr>
            <a:r>
              <a:rPr lang="en-US" sz="2400" dirty="0"/>
              <a:t>A </a:t>
            </a:r>
            <a:r>
              <a:rPr lang="en-US" sz="2400" b="1" dirty="0"/>
              <a:t>Job</a:t>
            </a:r>
            <a:r>
              <a:rPr lang="en-US" sz="2400" dirty="0"/>
              <a:t> creates a Pod, whose Container(s) is expected to execute </a:t>
            </a:r>
            <a:r>
              <a:rPr lang="en-US" sz="2400" u="sng" dirty="0"/>
              <a:t>once</a:t>
            </a:r>
            <a:r>
              <a:rPr lang="en-US" sz="2400" dirty="0"/>
              <a:t>, run for a </a:t>
            </a:r>
            <a:r>
              <a:rPr lang="en-US" sz="2400" u="sng" dirty="0"/>
              <a:t>short period of time </a:t>
            </a:r>
            <a:r>
              <a:rPr lang="en-US" sz="2400" dirty="0"/>
              <a:t>and then </a:t>
            </a:r>
            <a:r>
              <a:rPr lang="en-US" sz="2400" u="sng" dirty="0"/>
              <a:t>stop</a:t>
            </a:r>
            <a:r>
              <a:rPr lang="en-US" sz="2400" dirty="0"/>
              <a:t>. </a:t>
            </a:r>
          </a:p>
          <a:p>
            <a:pPr>
              <a:lnSpc>
                <a:spcPct val="90000"/>
              </a:lnSpc>
            </a:pPr>
            <a:r>
              <a:rPr lang="en-US" sz="2400" dirty="0"/>
              <a:t>When the Container ends its processing, the Pod goes into a </a:t>
            </a:r>
            <a:r>
              <a:rPr lang="en-US" sz="2400" u="sng" dirty="0"/>
              <a:t>Completed</a:t>
            </a:r>
            <a:r>
              <a:rPr lang="en-US" sz="2400" dirty="0"/>
              <a:t> state. </a:t>
            </a:r>
          </a:p>
          <a:p>
            <a:pPr>
              <a:lnSpc>
                <a:spcPct val="90000"/>
              </a:lnSpc>
            </a:pPr>
            <a:r>
              <a:rPr lang="en-US" sz="2400" dirty="0"/>
              <a:t>A </a:t>
            </a:r>
            <a:r>
              <a:rPr lang="en-US" sz="2400" b="1" dirty="0"/>
              <a:t>Job</a:t>
            </a:r>
            <a:r>
              <a:rPr lang="en-US" sz="2400" dirty="0"/>
              <a:t> can specify that multiple Pods be created (</a:t>
            </a:r>
            <a:r>
              <a:rPr lang="en-US" sz="2400" b="1" dirty="0"/>
              <a:t>completions</a:t>
            </a:r>
            <a:r>
              <a:rPr lang="en-US" sz="2400" dirty="0"/>
              <a:t>) and how many Pods should be created at the same time (</a:t>
            </a:r>
            <a:r>
              <a:rPr lang="en-US" sz="2400" b="1" dirty="0"/>
              <a:t>parallelism</a:t>
            </a:r>
            <a:r>
              <a:rPr lang="en-US" sz="2400" dirty="0"/>
              <a:t>). </a:t>
            </a:r>
          </a:p>
          <a:p>
            <a:pPr>
              <a:lnSpc>
                <a:spcPct val="90000"/>
              </a:lnSpc>
            </a:pPr>
            <a:r>
              <a:rPr lang="en-US" sz="2400" dirty="0"/>
              <a:t>Containers defined in a Job only support </a:t>
            </a:r>
            <a:r>
              <a:rPr lang="en-US" sz="2400" b="1" dirty="0"/>
              <a:t>Never</a:t>
            </a:r>
            <a:r>
              <a:rPr lang="en-US" sz="2400" dirty="0"/>
              <a:t> and </a:t>
            </a:r>
            <a:r>
              <a:rPr lang="en-US" sz="2400" b="1" dirty="0" err="1"/>
              <a:t>OnFailure</a:t>
            </a:r>
            <a:r>
              <a:rPr lang="en-US" sz="2400" dirty="0"/>
              <a:t> restart policies. </a:t>
            </a:r>
          </a:p>
        </p:txBody>
      </p:sp>
      <p:pic>
        <p:nvPicPr>
          <p:cNvPr id="5" name="Picture 4">
            <a:extLst>
              <a:ext uri="{FF2B5EF4-FFF2-40B4-BE49-F238E27FC236}">
                <a16:creationId xmlns:a16="http://schemas.microsoft.com/office/drawing/2014/main" id="{D06AC5F5-20E5-F0FE-3C9C-C4C0A1EAB582}"/>
              </a:ext>
            </a:extLst>
          </p:cNvPr>
          <p:cNvPicPr>
            <a:picLocks noChangeAspect="1"/>
          </p:cNvPicPr>
          <p:nvPr/>
        </p:nvPicPr>
        <p:blipFill>
          <a:blip r:embed="rId3"/>
          <a:stretch>
            <a:fillRect/>
          </a:stretch>
        </p:blipFill>
        <p:spPr>
          <a:xfrm>
            <a:off x="8878002" y="817846"/>
            <a:ext cx="3053523" cy="5083762"/>
          </a:xfrm>
          <a:prstGeom prst="rect">
            <a:avLst/>
          </a:prstGeom>
        </p:spPr>
      </p:pic>
    </p:spTree>
    <p:extLst>
      <p:ext uri="{BB962C8B-B14F-4D97-AF65-F5344CB8AC3E}">
        <p14:creationId xmlns:p14="http://schemas.microsoft.com/office/powerpoint/2010/main" val="631894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err="1">
                <a:solidFill>
                  <a:srgbClr val="0078D4"/>
                </a:solidFill>
              </a:rPr>
              <a:t>CronJobs</a:t>
            </a:r>
            <a:endParaRPr lang="en-US" dirty="0">
              <a:solidFill>
                <a:srgbClr val="0078D4"/>
              </a:solidFill>
            </a:endParaRP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7"/>
            <a:ext cx="7645399" cy="4321467"/>
          </a:xfrm>
        </p:spPr>
        <p:txBody>
          <a:bodyPr wrap="square">
            <a:noAutofit/>
          </a:bodyPr>
          <a:lstStyle/>
          <a:p>
            <a:pPr>
              <a:lnSpc>
                <a:spcPct val="90000"/>
              </a:lnSpc>
            </a:pPr>
            <a:r>
              <a:rPr lang="en-US" sz="2000" dirty="0"/>
              <a:t>A </a:t>
            </a:r>
            <a:r>
              <a:rPr lang="en-US" sz="2000" b="1" dirty="0" err="1"/>
              <a:t>CronJob</a:t>
            </a:r>
            <a:r>
              <a:rPr lang="en-US" sz="2000" dirty="0"/>
              <a:t> is a Kubernetes controller that creates and manages </a:t>
            </a:r>
            <a:r>
              <a:rPr lang="en-US" sz="2000" b="1" dirty="0"/>
              <a:t>Jobs</a:t>
            </a:r>
            <a:r>
              <a:rPr lang="en-US" sz="2000" dirty="0"/>
              <a:t> according to a </a:t>
            </a:r>
            <a:r>
              <a:rPr lang="en-US" sz="2000" dirty="0" err="1"/>
              <a:t>cron</a:t>
            </a:r>
            <a:r>
              <a:rPr lang="en-US" sz="2000" dirty="0"/>
              <a:t> schedule. </a:t>
            </a:r>
          </a:p>
          <a:p>
            <a:pPr>
              <a:lnSpc>
                <a:spcPct val="90000"/>
              </a:lnSpc>
            </a:pPr>
            <a:r>
              <a:rPr lang="en-US" sz="2000" b="1" dirty="0" err="1"/>
              <a:t>CronJobs</a:t>
            </a:r>
            <a:r>
              <a:rPr lang="en-US" sz="2000" dirty="0"/>
              <a:t> are useful for creating periodic and recurring tasks, like running backups or sending emails. </a:t>
            </a:r>
          </a:p>
          <a:p>
            <a:pPr>
              <a:lnSpc>
                <a:spcPct val="90000"/>
              </a:lnSpc>
            </a:pPr>
            <a:r>
              <a:rPr lang="en-US" sz="2000" b="1" dirty="0" err="1"/>
              <a:t>CronJobs</a:t>
            </a:r>
            <a:r>
              <a:rPr lang="en-US" sz="2000" dirty="0"/>
              <a:t> maintain a certain number of successful and failed jobs, so their logs can be examined. </a:t>
            </a:r>
          </a:p>
          <a:p>
            <a:pPr>
              <a:lnSpc>
                <a:spcPct val="90000"/>
              </a:lnSpc>
            </a:pPr>
            <a:r>
              <a:rPr lang="en-US" sz="2000" dirty="0"/>
              <a:t>When a </a:t>
            </a:r>
            <a:r>
              <a:rPr lang="en-US" sz="2000" b="1" dirty="0" err="1"/>
              <a:t>CronJob</a:t>
            </a:r>
            <a:r>
              <a:rPr lang="en-US" sz="2000" dirty="0"/>
              <a:t> deletes a Job, that Job’s Pods are deleted</a:t>
            </a:r>
          </a:p>
        </p:txBody>
      </p:sp>
      <p:pic>
        <p:nvPicPr>
          <p:cNvPr id="6" name="Picture 5">
            <a:extLst>
              <a:ext uri="{FF2B5EF4-FFF2-40B4-BE49-F238E27FC236}">
                <a16:creationId xmlns:a16="http://schemas.microsoft.com/office/drawing/2014/main" id="{8517B023-7AFD-92A8-10CA-2C8EEE1D9A81}"/>
              </a:ext>
            </a:extLst>
          </p:cNvPr>
          <p:cNvPicPr>
            <a:picLocks noChangeAspect="1"/>
          </p:cNvPicPr>
          <p:nvPr/>
        </p:nvPicPr>
        <p:blipFill>
          <a:blip r:embed="rId3"/>
          <a:stretch>
            <a:fillRect/>
          </a:stretch>
        </p:blipFill>
        <p:spPr>
          <a:xfrm>
            <a:off x="8324802" y="647629"/>
            <a:ext cx="3608709" cy="5350469"/>
          </a:xfrm>
          <a:prstGeom prst="rect">
            <a:avLst/>
          </a:prstGeom>
        </p:spPr>
      </p:pic>
    </p:spTree>
    <p:extLst>
      <p:ext uri="{BB962C8B-B14F-4D97-AF65-F5344CB8AC3E}">
        <p14:creationId xmlns:p14="http://schemas.microsoft.com/office/powerpoint/2010/main" val="4550515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Pod Environment Variable</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10830389" cy="3794446"/>
          </a:xfrm>
        </p:spPr>
        <p:txBody>
          <a:bodyPr/>
          <a:lstStyle/>
          <a:p>
            <a:r>
              <a:rPr lang="en-US" sz="2400" dirty="0"/>
              <a:t>When working with containers in Docker, you can define environment variables when you create your containers, either individually or by specifying a file</a:t>
            </a:r>
          </a:p>
          <a:p>
            <a:pPr marL="228600" lvl="1" indent="0">
              <a:buNone/>
            </a:pPr>
            <a:r>
              <a:rPr lang="en-US" sz="1600" i="1" dirty="0"/>
              <a:t>	docker run -e MYVAR1=boo --env MYVAR2=foo --env-file ./</a:t>
            </a:r>
            <a:r>
              <a:rPr lang="en-US" sz="1600" i="1" dirty="0" err="1"/>
              <a:t>env.list</a:t>
            </a:r>
            <a:r>
              <a:rPr lang="en-US" sz="1600" i="1" dirty="0"/>
              <a:t> ubuntu</a:t>
            </a:r>
          </a:p>
          <a:p>
            <a:r>
              <a:rPr lang="en-US" sz="2400" dirty="0"/>
              <a:t>When creating Pods, you can specify environment variables as a list of name/value pairs in the container’s specification. </a:t>
            </a:r>
          </a:p>
          <a:p>
            <a:r>
              <a:rPr lang="en-US" sz="2400" dirty="0"/>
              <a:t>If you want to use an entire file full of environment variables, you can create a </a:t>
            </a:r>
            <a:r>
              <a:rPr lang="en-US" sz="2400" dirty="0" err="1"/>
              <a:t>ConfigMap</a:t>
            </a:r>
            <a:r>
              <a:rPr lang="en-US" sz="2400" dirty="0"/>
              <a:t> and reference all or part of it in the container’s specification.</a:t>
            </a:r>
          </a:p>
        </p:txBody>
      </p:sp>
    </p:spTree>
    <p:extLst>
      <p:ext uri="{BB962C8B-B14F-4D97-AF65-F5344CB8AC3E}">
        <p14:creationId xmlns:p14="http://schemas.microsoft.com/office/powerpoint/2010/main" val="39567333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a:t>Jobs and </a:t>
            </a:r>
            <a:r>
              <a:rPr lang="en-US" dirty="0" err="1"/>
              <a:t>CronJobs</a:t>
            </a:r>
            <a:r>
              <a:rPr lang="en-US" dirty="0"/>
              <a:t>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4448590" cy="307777"/>
          </a:xfrm>
          <a:prstGeom prst="rect">
            <a:avLst/>
          </a:prstGeom>
          <a:noFill/>
        </p:spPr>
        <p:txBody>
          <a:bodyPr wrap="none" lIns="0" tIns="0" rIns="0" bIns="0" rtlCol="0">
            <a:spAutoFit/>
          </a:bodyPr>
          <a:lstStyle/>
          <a:p>
            <a:pPr algn="l"/>
            <a:r>
              <a:rPr lang="en-US" sz="2000" dirty="0"/>
              <a:t>Working with Jobs and Scheduling jobs</a:t>
            </a:r>
          </a:p>
        </p:txBody>
      </p:sp>
    </p:spTree>
    <p:extLst>
      <p:ext uri="{BB962C8B-B14F-4D97-AF65-F5344CB8AC3E}">
        <p14:creationId xmlns:p14="http://schemas.microsoft.com/office/powerpoint/2010/main" val="359521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Daemon Sets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11240654" cy="5263575"/>
          </a:xfrm>
        </p:spPr>
        <p:txBody>
          <a:bodyPr wrap="square">
            <a:noAutofit/>
          </a:bodyPr>
          <a:lstStyle/>
          <a:p>
            <a:pPr>
              <a:lnSpc>
                <a:spcPct val="90000"/>
              </a:lnSpc>
            </a:pPr>
            <a:r>
              <a:rPr lang="en-US" sz="2400" b="1" dirty="0" err="1"/>
              <a:t>DaemonSets</a:t>
            </a:r>
            <a:r>
              <a:rPr lang="en-US" sz="2400" dirty="0"/>
              <a:t> are controllers that ensure new Nodes run an instance of a Pod. </a:t>
            </a:r>
          </a:p>
          <a:p>
            <a:pPr>
              <a:lnSpc>
                <a:spcPct val="90000"/>
              </a:lnSpc>
            </a:pPr>
            <a:r>
              <a:rPr lang="en-US" sz="2400" dirty="0"/>
              <a:t>As nodes are added to the cluster, Pods are scheduled on them automatically. </a:t>
            </a:r>
          </a:p>
          <a:p>
            <a:pPr>
              <a:lnSpc>
                <a:spcPct val="90000"/>
              </a:lnSpc>
            </a:pPr>
            <a:r>
              <a:rPr lang="en-US" sz="2400" dirty="0"/>
              <a:t>As nodes are removed from the cluster, those Pods are terminated. </a:t>
            </a:r>
          </a:p>
          <a:p>
            <a:pPr>
              <a:lnSpc>
                <a:spcPct val="90000"/>
              </a:lnSpc>
            </a:pPr>
            <a:r>
              <a:rPr lang="en-US" sz="2400" dirty="0"/>
              <a:t>Most system </a:t>
            </a:r>
            <a:r>
              <a:rPr lang="en-US" sz="2400" b="1" dirty="0" err="1"/>
              <a:t>DaemonSets</a:t>
            </a:r>
            <a:r>
              <a:rPr lang="en-US" sz="2400" dirty="0"/>
              <a:t> create Pods that can tolerate any taint. </a:t>
            </a:r>
          </a:p>
          <a:p>
            <a:pPr>
              <a:lnSpc>
                <a:spcPct val="90000"/>
              </a:lnSpc>
            </a:pPr>
            <a:r>
              <a:rPr lang="en-US" sz="2400" dirty="0"/>
              <a:t>Some typical uses for a </a:t>
            </a:r>
            <a:r>
              <a:rPr lang="en-US" sz="2400" b="1" dirty="0" err="1"/>
              <a:t>DaemonSet</a:t>
            </a:r>
            <a:r>
              <a:rPr lang="en-US" sz="2400" dirty="0"/>
              <a:t> are: </a:t>
            </a:r>
          </a:p>
          <a:p>
            <a:pPr lvl="1">
              <a:lnSpc>
                <a:spcPct val="90000"/>
              </a:lnSpc>
            </a:pPr>
            <a:r>
              <a:rPr lang="en-US" sz="1600" dirty="0"/>
              <a:t>Running a cluster storage daemon on every node</a:t>
            </a:r>
          </a:p>
          <a:p>
            <a:pPr lvl="1">
              <a:lnSpc>
                <a:spcPct val="90000"/>
              </a:lnSpc>
            </a:pPr>
            <a:r>
              <a:rPr lang="en-US" sz="1600" dirty="0"/>
              <a:t>Running a logs collection aggregator </a:t>
            </a:r>
          </a:p>
          <a:p>
            <a:pPr lvl="1">
              <a:lnSpc>
                <a:spcPct val="90000"/>
              </a:lnSpc>
            </a:pPr>
            <a:r>
              <a:rPr lang="en-US" sz="1600" dirty="0"/>
              <a:t>Running a node monitoring agent on every node (Ex: </a:t>
            </a:r>
            <a:r>
              <a:rPr lang="en-US" sz="1600" dirty="0" err="1"/>
              <a:t>omsagent</a:t>
            </a:r>
            <a:r>
              <a:rPr lang="en-US" sz="1600" dirty="0"/>
              <a:t> for Azure Monitor). </a:t>
            </a:r>
          </a:p>
          <a:p>
            <a:pPr lvl="1">
              <a:lnSpc>
                <a:spcPct val="90000"/>
              </a:lnSpc>
            </a:pPr>
            <a:r>
              <a:rPr lang="en-US" sz="1600" dirty="0"/>
              <a:t>Running a CSI Secrets provider (Ex: azure-secrets-provider for Azure Key Vault) </a:t>
            </a:r>
          </a:p>
        </p:txBody>
      </p:sp>
    </p:spTree>
    <p:extLst>
      <p:ext uri="{BB962C8B-B14F-4D97-AF65-F5344CB8AC3E}">
        <p14:creationId xmlns:p14="http://schemas.microsoft.com/office/powerpoint/2010/main" val="2095989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err="1"/>
              <a:t>DaemonSets</a:t>
            </a:r>
            <a:r>
              <a:rPr lang="en-US" dirty="0"/>
              <a:t>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3502690" cy="307777"/>
          </a:xfrm>
          <a:prstGeom prst="rect">
            <a:avLst/>
          </a:prstGeom>
          <a:noFill/>
        </p:spPr>
        <p:txBody>
          <a:bodyPr wrap="none" lIns="0" tIns="0" rIns="0" bIns="0" rtlCol="0">
            <a:spAutoFit/>
          </a:bodyPr>
          <a:lstStyle/>
          <a:p>
            <a:pPr algn="l"/>
            <a:r>
              <a:rPr lang="en-US" sz="2000" dirty="0"/>
              <a:t>Exploring System </a:t>
            </a:r>
            <a:r>
              <a:rPr lang="en-US" sz="2000" dirty="0" err="1"/>
              <a:t>DaemonSets</a:t>
            </a:r>
            <a:r>
              <a:rPr lang="en-US" sz="2000" dirty="0"/>
              <a:t> </a:t>
            </a:r>
          </a:p>
        </p:txBody>
      </p:sp>
    </p:spTree>
    <p:extLst>
      <p:ext uri="{BB962C8B-B14F-4D97-AF65-F5344CB8AC3E}">
        <p14:creationId xmlns:p14="http://schemas.microsoft.com/office/powerpoint/2010/main" val="21692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Health Checks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11240654" cy="5263575"/>
          </a:xfrm>
        </p:spPr>
        <p:txBody>
          <a:bodyPr wrap="square">
            <a:noAutofit/>
          </a:bodyPr>
          <a:lstStyle/>
          <a:p>
            <a:pPr>
              <a:lnSpc>
                <a:spcPct val="90000"/>
              </a:lnSpc>
            </a:pPr>
            <a:r>
              <a:rPr lang="en-US" sz="2400" dirty="0"/>
              <a:t>How do you know if a container has completed its start up sequence and is ready to accept requests?</a:t>
            </a:r>
          </a:p>
          <a:p>
            <a:pPr>
              <a:lnSpc>
                <a:spcPct val="90000"/>
              </a:lnSpc>
            </a:pPr>
            <a:r>
              <a:rPr lang="en-US" sz="2400" dirty="0"/>
              <a:t>What if a container is “running” but not functioning correctly? </a:t>
            </a:r>
          </a:p>
          <a:p>
            <a:pPr lvl="1">
              <a:lnSpc>
                <a:spcPct val="90000"/>
              </a:lnSpc>
            </a:pPr>
            <a:r>
              <a:rPr lang="en-US" sz="1600" dirty="0"/>
              <a:t>For example, a webserver not receiving/processing requests </a:t>
            </a:r>
          </a:p>
          <a:p>
            <a:pPr>
              <a:lnSpc>
                <a:spcPct val="90000"/>
              </a:lnSpc>
            </a:pPr>
            <a:r>
              <a:rPr lang="en-US" sz="2400" dirty="0" err="1"/>
              <a:t>Kubelet</a:t>
            </a:r>
            <a:r>
              <a:rPr lang="en-US" sz="2400" dirty="0"/>
              <a:t> uses </a:t>
            </a:r>
            <a:r>
              <a:rPr lang="en-US" sz="2400" b="1" dirty="0"/>
              <a:t>probes</a:t>
            </a:r>
            <a:r>
              <a:rPr lang="en-US" sz="2400" dirty="0"/>
              <a:t> to monitor running containers and determine if they’re running and/or can receive traffic from services. </a:t>
            </a:r>
          </a:p>
          <a:p>
            <a:pPr>
              <a:lnSpc>
                <a:spcPct val="90000"/>
              </a:lnSpc>
            </a:pPr>
            <a:r>
              <a:rPr lang="en-US" sz="2400" dirty="0"/>
              <a:t>Based on information it receives from probes, a </a:t>
            </a:r>
            <a:r>
              <a:rPr lang="en-US" sz="2400" dirty="0" err="1"/>
              <a:t>Kubelet</a:t>
            </a:r>
            <a:r>
              <a:rPr lang="en-US" sz="2400" dirty="0"/>
              <a:t> can restart containers or notify </a:t>
            </a:r>
            <a:r>
              <a:rPr lang="en-US" sz="2400" dirty="0" err="1"/>
              <a:t>Kube</a:t>
            </a:r>
            <a:r>
              <a:rPr lang="en-US" sz="2400" dirty="0"/>
              <a:t>-proxy to update its Endpoints and take Pods out of a service’s load balancer rotation</a:t>
            </a:r>
          </a:p>
        </p:txBody>
      </p:sp>
    </p:spTree>
    <p:extLst>
      <p:ext uri="{BB962C8B-B14F-4D97-AF65-F5344CB8AC3E}">
        <p14:creationId xmlns:p14="http://schemas.microsoft.com/office/powerpoint/2010/main" val="11183005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Startup, Liveness and Readiness Probes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325581" y="1227278"/>
            <a:ext cx="8663297" cy="5263575"/>
          </a:xfrm>
        </p:spPr>
        <p:txBody>
          <a:bodyPr wrap="square">
            <a:noAutofit/>
          </a:bodyPr>
          <a:lstStyle/>
          <a:p>
            <a:pPr>
              <a:lnSpc>
                <a:spcPct val="90000"/>
              </a:lnSpc>
            </a:pPr>
            <a:r>
              <a:rPr lang="en-US" sz="2000" dirty="0"/>
              <a:t>There are three different types of probes available to attach to containers: </a:t>
            </a:r>
          </a:p>
          <a:p>
            <a:pPr lvl="1">
              <a:lnSpc>
                <a:spcPct val="90000"/>
              </a:lnSpc>
            </a:pPr>
            <a:r>
              <a:rPr lang="en-US" b="1" dirty="0"/>
              <a:t>Startup Probe </a:t>
            </a:r>
            <a:r>
              <a:rPr lang="en-US" dirty="0"/>
              <a:t>– Detects when an application has started. Some applications, like messaging servers, have extended startup sequences. Startup probes delay other probes from inadvertently telling the </a:t>
            </a:r>
            <a:r>
              <a:rPr lang="en-US" dirty="0" err="1"/>
              <a:t>Kubelet</a:t>
            </a:r>
            <a:r>
              <a:rPr lang="en-US" dirty="0"/>
              <a:t> restart the container for being unresponsive. </a:t>
            </a:r>
          </a:p>
          <a:p>
            <a:pPr lvl="1">
              <a:lnSpc>
                <a:spcPct val="90000"/>
              </a:lnSpc>
            </a:pPr>
            <a:r>
              <a:rPr lang="en-US" b="1" dirty="0"/>
              <a:t>Liveness Probe </a:t>
            </a:r>
            <a:r>
              <a:rPr lang="en-US" dirty="0"/>
              <a:t>– Once the application has started, a liveness probe monitors it periodically to ensure it’s still running and tell the </a:t>
            </a:r>
            <a:r>
              <a:rPr lang="en-US" dirty="0" err="1"/>
              <a:t>Kubelet</a:t>
            </a:r>
            <a:r>
              <a:rPr lang="en-US" dirty="0"/>
              <a:t> to restart the container if it doesn’t get a response. </a:t>
            </a:r>
          </a:p>
          <a:p>
            <a:pPr lvl="1">
              <a:lnSpc>
                <a:spcPct val="90000"/>
              </a:lnSpc>
            </a:pPr>
            <a:r>
              <a:rPr lang="en-US" b="1" dirty="0"/>
              <a:t>Readiness Probe </a:t>
            </a:r>
            <a:r>
              <a:rPr lang="en-US" dirty="0"/>
              <a:t>– Applications which service external requests, through a Service, can be monitored to ensure they are still receiving those requests. When they stop receiving requests, Readiness Probes can tell the </a:t>
            </a:r>
            <a:r>
              <a:rPr lang="en-US" dirty="0" err="1"/>
              <a:t>Kubelet</a:t>
            </a:r>
            <a:r>
              <a:rPr lang="en-US" dirty="0"/>
              <a:t> to exclude those pods from the service’s load balancer rotation. </a:t>
            </a:r>
          </a:p>
        </p:txBody>
      </p:sp>
      <p:pic>
        <p:nvPicPr>
          <p:cNvPr id="5" name="Picture 4">
            <a:extLst>
              <a:ext uri="{FF2B5EF4-FFF2-40B4-BE49-F238E27FC236}">
                <a16:creationId xmlns:a16="http://schemas.microsoft.com/office/drawing/2014/main" id="{4EFEC66E-A62F-5ABB-47A4-3899CA966F1E}"/>
              </a:ext>
            </a:extLst>
          </p:cNvPr>
          <p:cNvPicPr>
            <a:picLocks noChangeAspect="1"/>
          </p:cNvPicPr>
          <p:nvPr/>
        </p:nvPicPr>
        <p:blipFill>
          <a:blip r:embed="rId3"/>
          <a:stretch>
            <a:fillRect/>
          </a:stretch>
        </p:blipFill>
        <p:spPr>
          <a:xfrm>
            <a:off x="9051389" y="734199"/>
            <a:ext cx="3140611" cy="5121863"/>
          </a:xfrm>
          <a:prstGeom prst="rect">
            <a:avLst/>
          </a:prstGeom>
        </p:spPr>
      </p:pic>
    </p:spTree>
    <p:extLst>
      <p:ext uri="{BB962C8B-B14F-4D97-AF65-F5344CB8AC3E}">
        <p14:creationId xmlns:p14="http://schemas.microsoft.com/office/powerpoint/2010/main" val="17476810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a:t>Health Probe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5021375" cy="307777"/>
          </a:xfrm>
          <a:prstGeom prst="rect">
            <a:avLst/>
          </a:prstGeom>
          <a:noFill/>
        </p:spPr>
        <p:txBody>
          <a:bodyPr wrap="none" lIns="0" tIns="0" rIns="0" bIns="0" rtlCol="0">
            <a:spAutoFit/>
          </a:bodyPr>
          <a:lstStyle/>
          <a:p>
            <a:pPr algn="l"/>
            <a:r>
              <a:rPr lang="en-US" sz="2000" dirty="0"/>
              <a:t>Using Health Probes to Monitor Containers  </a:t>
            </a:r>
          </a:p>
        </p:txBody>
      </p:sp>
    </p:spTree>
    <p:extLst>
      <p:ext uri="{BB962C8B-B14F-4D97-AF65-F5344CB8AC3E}">
        <p14:creationId xmlns:p14="http://schemas.microsoft.com/office/powerpoint/2010/main" val="197669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a:solidFill>
                  <a:srgbClr val="0078D4"/>
                </a:solidFill>
              </a:rPr>
              <a:t>RBAC</a:t>
            </a: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99038" y="3045846"/>
            <a:ext cx="5753326" cy="766308"/>
          </a:xfrm>
        </p:spPr>
        <p:txBody>
          <a:bodyPr wrap="square" anchor="ctr">
            <a:normAutofit fontScale="92500" lnSpcReduction="10000"/>
          </a:bodyPr>
          <a:lstStyle/>
          <a:p>
            <a:r>
              <a:rPr lang="en-US" dirty="0"/>
              <a:t>Kubernetes Role Based Access Control ( RBAC) with Azure AD</a:t>
            </a:r>
          </a:p>
        </p:txBody>
      </p:sp>
    </p:spTree>
    <p:extLst>
      <p:ext uri="{BB962C8B-B14F-4D97-AF65-F5344CB8AC3E}">
        <p14:creationId xmlns:p14="http://schemas.microsoft.com/office/powerpoint/2010/main" val="32652848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Kubernetes Role-based Access Control (RBAC)</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11240654" cy="5263575"/>
          </a:xfrm>
        </p:spPr>
        <p:txBody>
          <a:bodyPr wrap="square">
            <a:noAutofit/>
          </a:bodyPr>
          <a:lstStyle/>
          <a:p>
            <a:pPr>
              <a:lnSpc>
                <a:spcPct val="90000"/>
              </a:lnSpc>
            </a:pPr>
            <a:r>
              <a:rPr lang="en-US" sz="2400" dirty="0"/>
              <a:t>RBAC is a method of regulating access to resources based on the roles of individual users or service accounts within your organization. RBAC Components: </a:t>
            </a:r>
          </a:p>
          <a:p>
            <a:pPr lvl="1">
              <a:lnSpc>
                <a:spcPct val="90000"/>
              </a:lnSpc>
            </a:pPr>
            <a:r>
              <a:rPr lang="en-US" b="1" dirty="0"/>
              <a:t>Service Account </a:t>
            </a:r>
            <a:r>
              <a:rPr lang="en-US" dirty="0"/>
              <a:t>- Provides an identity for processes that run in a Pod. </a:t>
            </a:r>
          </a:p>
          <a:p>
            <a:pPr lvl="1">
              <a:lnSpc>
                <a:spcPct val="90000"/>
              </a:lnSpc>
            </a:pPr>
            <a:r>
              <a:rPr lang="en-US" b="1" dirty="0"/>
              <a:t>Role</a:t>
            </a:r>
            <a:r>
              <a:rPr lang="en-US" dirty="0"/>
              <a:t> – A list of rights (permissions) to specific resource types within a namespace. </a:t>
            </a:r>
          </a:p>
          <a:p>
            <a:pPr lvl="1">
              <a:lnSpc>
                <a:spcPct val="90000"/>
              </a:lnSpc>
            </a:pPr>
            <a:r>
              <a:rPr lang="en-US" b="1" dirty="0" err="1"/>
              <a:t>RoleBinding</a:t>
            </a:r>
            <a:r>
              <a:rPr lang="en-US" dirty="0"/>
              <a:t> – Defines the binding of a user/service account to a Role within a namespace </a:t>
            </a:r>
          </a:p>
          <a:p>
            <a:pPr lvl="1">
              <a:lnSpc>
                <a:spcPct val="90000"/>
              </a:lnSpc>
            </a:pPr>
            <a:r>
              <a:rPr lang="en-US" b="1" dirty="0" err="1"/>
              <a:t>ClusterRole</a:t>
            </a:r>
            <a:r>
              <a:rPr lang="en-US" dirty="0"/>
              <a:t> – A cluster-wide resource listing permissions for specific namespaces, all namespaces or cluster-scoped resources. </a:t>
            </a:r>
          </a:p>
          <a:p>
            <a:pPr lvl="1">
              <a:lnSpc>
                <a:spcPct val="90000"/>
              </a:lnSpc>
            </a:pPr>
            <a:r>
              <a:rPr lang="en-US" b="1" dirty="0" err="1"/>
              <a:t>ClusterRoleBinding</a:t>
            </a:r>
            <a:r>
              <a:rPr lang="en-US" dirty="0"/>
              <a:t> – Defines the binding of user/service account to a </a:t>
            </a:r>
            <a:r>
              <a:rPr lang="en-US" b="1" dirty="0" err="1"/>
              <a:t>ClusterRole</a:t>
            </a:r>
            <a:r>
              <a:rPr lang="en-US" dirty="0"/>
              <a:t> throughout the cluster </a:t>
            </a:r>
          </a:p>
        </p:txBody>
      </p:sp>
    </p:spTree>
    <p:extLst>
      <p:ext uri="{BB962C8B-B14F-4D97-AF65-F5344CB8AC3E}">
        <p14:creationId xmlns:p14="http://schemas.microsoft.com/office/powerpoint/2010/main" val="8239046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Service Accounts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8"/>
            <a:ext cx="8029120" cy="3104246"/>
          </a:xfrm>
        </p:spPr>
        <p:txBody>
          <a:bodyPr wrap="square">
            <a:noAutofit/>
          </a:bodyPr>
          <a:lstStyle/>
          <a:p>
            <a:pPr>
              <a:lnSpc>
                <a:spcPct val="90000"/>
              </a:lnSpc>
            </a:pPr>
            <a:r>
              <a:rPr lang="en-US" sz="2400" dirty="0"/>
              <a:t>Service Accounts are resources maintained by the Kubernetes API Server. </a:t>
            </a:r>
          </a:p>
          <a:p>
            <a:pPr>
              <a:lnSpc>
                <a:spcPct val="90000"/>
              </a:lnSpc>
            </a:pPr>
            <a:r>
              <a:rPr lang="en-US" sz="2400" dirty="0"/>
              <a:t>Each namespace has a default Service Account, that’s created when the namespace is created. </a:t>
            </a:r>
          </a:p>
          <a:p>
            <a:pPr>
              <a:lnSpc>
                <a:spcPct val="90000"/>
              </a:lnSpc>
            </a:pPr>
            <a:r>
              <a:rPr lang="en-US" sz="2400" dirty="0"/>
              <a:t>By default, all containers run in the context of the default Service Account. </a:t>
            </a:r>
          </a:p>
          <a:p>
            <a:pPr>
              <a:lnSpc>
                <a:spcPct val="90000"/>
              </a:lnSpc>
            </a:pPr>
            <a:r>
              <a:rPr lang="en-US" sz="2400" dirty="0"/>
              <a:t>Service Accounts are scoped within a namespace</a:t>
            </a:r>
          </a:p>
        </p:txBody>
      </p:sp>
      <p:pic>
        <p:nvPicPr>
          <p:cNvPr id="7" name="Picture 6">
            <a:extLst>
              <a:ext uri="{FF2B5EF4-FFF2-40B4-BE49-F238E27FC236}">
                <a16:creationId xmlns:a16="http://schemas.microsoft.com/office/drawing/2014/main" id="{A128A3DA-D00E-8280-9F2D-198F011F5A4C}"/>
              </a:ext>
            </a:extLst>
          </p:cNvPr>
          <p:cNvPicPr>
            <a:picLocks noChangeAspect="1"/>
          </p:cNvPicPr>
          <p:nvPr/>
        </p:nvPicPr>
        <p:blipFill>
          <a:blip r:embed="rId3"/>
          <a:stretch>
            <a:fillRect/>
          </a:stretch>
        </p:blipFill>
        <p:spPr>
          <a:xfrm>
            <a:off x="8613321" y="898037"/>
            <a:ext cx="3674128" cy="5021069"/>
          </a:xfrm>
          <a:prstGeom prst="rect">
            <a:avLst/>
          </a:prstGeom>
        </p:spPr>
      </p:pic>
      <p:sp>
        <p:nvSpPr>
          <p:cNvPr id="8" name="TextBox 7">
            <a:extLst>
              <a:ext uri="{FF2B5EF4-FFF2-40B4-BE49-F238E27FC236}">
                <a16:creationId xmlns:a16="http://schemas.microsoft.com/office/drawing/2014/main" id="{5ADEDA81-7616-8ACD-C11C-2ACF16D3BF01}"/>
              </a:ext>
            </a:extLst>
          </p:cNvPr>
          <p:cNvSpPr txBox="1"/>
          <p:nvPr/>
        </p:nvSpPr>
        <p:spPr>
          <a:xfrm>
            <a:off x="481693" y="4604658"/>
            <a:ext cx="7600950" cy="923330"/>
          </a:xfrm>
          <a:prstGeom prst="rect">
            <a:avLst/>
          </a:prstGeom>
          <a:noFill/>
        </p:spPr>
        <p:txBody>
          <a:bodyPr wrap="square" lIns="0" tIns="0" rIns="0" bIns="0" rtlCol="0">
            <a:spAutoFit/>
          </a:bodyPr>
          <a:lstStyle/>
          <a:p>
            <a:pPr algn="l"/>
            <a:r>
              <a:rPr lang="en-US" sz="2000" b="1" dirty="0"/>
              <a:t>NOTE</a:t>
            </a:r>
            <a:r>
              <a:rPr lang="en-US" sz="2000" dirty="0"/>
              <a:t>: If a container is designed to interact with the API Server, it’s best practice NOT to use the default service account. Each application should create its own, Service Account.</a:t>
            </a:r>
          </a:p>
        </p:txBody>
      </p:sp>
    </p:spTree>
    <p:extLst>
      <p:ext uri="{BB962C8B-B14F-4D97-AF65-F5344CB8AC3E}">
        <p14:creationId xmlns:p14="http://schemas.microsoft.com/office/powerpoint/2010/main" val="32958269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User Accounts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11240654" cy="5263575"/>
          </a:xfrm>
        </p:spPr>
        <p:txBody>
          <a:bodyPr wrap="square">
            <a:noAutofit/>
          </a:bodyPr>
          <a:lstStyle/>
          <a:p>
            <a:pPr>
              <a:lnSpc>
                <a:spcPct val="90000"/>
              </a:lnSpc>
            </a:pPr>
            <a:r>
              <a:rPr lang="en-US" sz="2400" dirty="0"/>
              <a:t>Unlike Service Accounts, Kubernetes does not have objects which represent normal user accounts (no Kind: User). </a:t>
            </a:r>
          </a:p>
          <a:p>
            <a:pPr>
              <a:lnSpc>
                <a:spcPct val="90000"/>
              </a:lnSpc>
            </a:pPr>
            <a:r>
              <a:rPr lang="en-US" sz="2400" dirty="0"/>
              <a:t>Kubernetes supports several interfaces for external authentication. </a:t>
            </a:r>
          </a:p>
          <a:p>
            <a:pPr lvl="1">
              <a:lnSpc>
                <a:spcPct val="90000"/>
              </a:lnSpc>
            </a:pPr>
            <a:r>
              <a:rPr lang="en-US" dirty="0"/>
              <a:t>Static Passwords or Tokens </a:t>
            </a:r>
          </a:p>
          <a:p>
            <a:pPr lvl="1">
              <a:lnSpc>
                <a:spcPct val="90000"/>
              </a:lnSpc>
            </a:pPr>
            <a:r>
              <a:rPr lang="en-US" dirty="0"/>
              <a:t>X.509 Certificates </a:t>
            </a:r>
          </a:p>
          <a:p>
            <a:pPr lvl="1">
              <a:lnSpc>
                <a:spcPct val="90000"/>
              </a:lnSpc>
            </a:pPr>
            <a:r>
              <a:rPr lang="en-US" dirty="0"/>
              <a:t>Single Sign-On using OpenID </a:t>
            </a:r>
          </a:p>
          <a:p>
            <a:pPr lvl="1">
              <a:lnSpc>
                <a:spcPct val="90000"/>
              </a:lnSpc>
            </a:pPr>
            <a:r>
              <a:rPr lang="en-US" dirty="0"/>
              <a:t>Authentication Proxy </a:t>
            </a:r>
          </a:p>
          <a:p>
            <a:pPr lvl="1">
              <a:lnSpc>
                <a:spcPct val="90000"/>
              </a:lnSpc>
            </a:pPr>
            <a:r>
              <a:rPr lang="en-US" dirty="0"/>
              <a:t>Webhook Token Authentication </a:t>
            </a:r>
          </a:p>
          <a:p>
            <a:pPr>
              <a:lnSpc>
                <a:spcPct val="90000"/>
              </a:lnSpc>
            </a:pPr>
            <a:r>
              <a:rPr lang="en-US" sz="2400" dirty="0"/>
              <a:t>Azure Active Directory can facilitate external user authentication into AKS clusters with OpenID Connect. </a:t>
            </a:r>
          </a:p>
          <a:p>
            <a:pPr>
              <a:lnSpc>
                <a:spcPct val="90000"/>
              </a:lnSpc>
            </a:pPr>
            <a:r>
              <a:rPr lang="en-US" sz="2400" dirty="0"/>
              <a:t>Externally authenticated users can be bound to Roles/</a:t>
            </a:r>
            <a:r>
              <a:rPr lang="en-US" sz="2400" dirty="0" err="1"/>
              <a:t>ClusterRoles</a:t>
            </a:r>
            <a:r>
              <a:rPr lang="en-US" sz="2400" dirty="0"/>
              <a:t> (RBAC), which facilitate resource authorization within the cluster. </a:t>
            </a:r>
          </a:p>
        </p:txBody>
      </p:sp>
    </p:spTree>
    <p:extLst>
      <p:ext uri="{BB962C8B-B14F-4D97-AF65-F5344CB8AC3E}">
        <p14:creationId xmlns:p14="http://schemas.microsoft.com/office/powerpoint/2010/main" val="19459348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Config Map</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8263" y="1263649"/>
            <a:ext cx="7033596" cy="4067629"/>
          </a:xfrm>
        </p:spPr>
        <p:txBody>
          <a:bodyPr/>
          <a:lstStyle/>
          <a:p>
            <a:r>
              <a:rPr lang="en-US" sz="2400" dirty="0"/>
              <a:t>A </a:t>
            </a:r>
            <a:r>
              <a:rPr lang="en-US" sz="2400" b="1" dirty="0" err="1"/>
              <a:t>ConfigMap</a:t>
            </a:r>
            <a:r>
              <a:rPr lang="en-US" sz="2400" dirty="0"/>
              <a:t> is used to store non-confidential data as key-value pairs. </a:t>
            </a:r>
          </a:p>
          <a:p>
            <a:r>
              <a:rPr lang="en-US" sz="2400" dirty="0"/>
              <a:t>They allows decoupling environment-specific configuration from container instances.</a:t>
            </a:r>
          </a:p>
          <a:p>
            <a:r>
              <a:rPr lang="en-US" sz="2400" dirty="0"/>
              <a:t> Containers can consume </a:t>
            </a:r>
            <a:r>
              <a:rPr lang="en-US" sz="2400" b="1" dirty="0" err="1"/>
              <a:t>ConfigMaps</a:t>
            </a:r>
            <a:r>
              <a:rPr lang="en-US" sz="2400" dirty="0"/>
              <a:t> as environment variables. </a:t>
            </a:r>
          </a:p>
          <a:p>
            <a:r>
              <a:rPr lang="en-US" sz="2400" dirty="0"/>
              <a:t>Containers can use an entire </a:t>
            </a:r>
            <a:r>
              <a:rPr lang="en-US" sz="2400" b="1" dirty="0" err="1"/>
              <a:t>ConfigMap</a:t>
            </a:r>
            <a:r>
              <a:rPr lang="en-US" sz="2400" dirty="0"/>
              <a:t> or only selected values. </a:t>
            </a:r>
          </a:p>
          <a:p>
            <a:r>
              <a:rPr lang="en-US" sz="2400" dirty="0" err="1"/>
              <a:t>ConfigMaps</a:t>
            </a:r>
            <a:r>
              <a:rPr lang="en-US" sz="2400" dirty="0"/>
              <a:t> can be referenced by multiple Containers in different Pods</a:t>
            </a:r>
          </a:p>
        </p:txBody>
      </p:sp>
      <p:pic>
        <p:nvPicPr>
          <p:cNvPr id="5" name="Picture 4">
            <a:extLst>
              <a:ext uri="{FF2B5EF4-FFF2-40B4-BE49-F238E27FC236}">
                <a16:creationId xmlns:a16="http://schemas.microsoft.com/office/drawing/2014/main" id="{A210F39B-80C9-4961-1FE1-9DCADF7676D2}"/>
              </a:ext>
            </a:extLst>
          </p:cNvPr>
          <p:cNvPicPr>
            <a:picLocks noChangeAspect="1"/>
          </p:cNvPicPr>
          <p:nvPr/>
        </p:nvPicPr>
        <p:blipFill>
          <a:blip r:embed="rId3"/>
          <a:stretch>
            <a:fillRect/>
          </a:stretch>
        </p:blipFill>
        <p:spPr>
          <a:xfrm>
            <a:off x="7624904" y="734199"/>
            <a:ext cx="3978833" cy="5704263"/>
          </a:xfrm>
          <a:prstGeom prst="rect">
            <a:avLst/>
          </a:prstGeom>
        </p:spPr>
      </p:pic>
    </p:spTree>
    <p:extLst>
      <p:ext uri="{BB962C8B-B14F-4D97-AF65-F5344CB8AC3E}">
        <p14:creationId xmlns:p14="http://schemas.microsoft.com/office/powerpoint/2010/main" val="396999356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Kubernetes RBAC with Azure AD Integration</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6945744" cy="1252685"/>
          </a:xfrm>
        </p:spPr>
        <p:txBody>
          <a:bodyPr wrap="square">
            <a:noAutofit/>
          </a:bodyPr>
          <a:lstStyle/>
          <a:p>
            <a:pPr>
              <a:lnSpc>
                <a:spcPct val="90000"/>
              </a:lnSpc>
            </a:pPr>
            <a:r>
              <a:rPr lang="en-US" sz="2000" dirty="0"/>
              <a:t>Kubernetes RBAC is enabled by default in AKS. </a:t>
            </a:r>
            <a:r>
              <a:rPr lang="en-US" sz="2000" b="1" dirty="0"/>
              <a:t>Disabling RBAC is not recommended.</a:t>
            </a:r>
            <a:r>
              <a:rPr lang="en-US" sz="2000" dirty="0"/>
              <a:t> </a:t>
            </a:r>
          </a:p>
          <a:p>
            <a:pPr>
              <a:lnSpc>
                <a:spcPct val="90000"/>
              </a:lnSpc>
            </a:pPr>
            <a:r>
              <a:rPr lang="en-US" sz="2000" dirty="0"/>
              <a:t>To enable Azure AD integration, use the </a:t>
            </a:r>
            <a:r>
              <a:rPr lang="en-US" sz="2000" i="1" dirty="0">
                <a:solidFill>
                  <a:schemeClr val="accent1"/>
                </a:solidFill>
              </a:rPr>
              <a:t>--enable-</a:t>
            </a:r>
            <a:r>
              <a:rPr lang="en-US" sz="2000" i="1" dirty="0" err="1">
                <a:solidFill>
                  <a:schemeClr val="accent1"/>
                </a:solidFill>
              </a:rPr>
              <a:t>aad</a:t>
            </a:r>
            <a:r>
              <a:rPr lang="en-US" sz="2000" i="1" dirty="0">
                <a:solidFill>
                  <a:schemeClr val="accent1"/>
                </a:solidFill>
              </a:rPr>
              <a:t> </a:t>
            </a:r>
            <a:r>
              <a:rPr lang="en-US" sz="2000" dirty="0"/>
              <a:t>option when creating or updating an AKS cluster. </a:t>
            </a:r>
          </a:p>
        </p:txBody>
      </p:sp>
      <p:sp>
        <p:nvSpPr>
          <p:cNvPr id="2" name="Content Placeholder 2">
            <a:extLst>
              <a:ext uri="{FF2B5EF4-FFF2-40B4-BE49-F238E27FC236}">
                <a16:creationId xmlns:a16="http://schemas.microsoft.com/office/drawing/2014/main" id="{968B95A6-ED5C-9B8C-CF56-363555F92B8B}"/>
              </a:ext>
            </a:extLst>
          </p:cNvPr>
          <p:cNvSpPr txBox="1">
            <a:spLocks/>
          </p:cNvSpPr>
          <p:nvPr/>
        </p:nvSpPr>
        <p:spPr>
          <a:xfrm>
            <a:off x="584201" y="3111681"/>
            <a:ext cx="5435599" cy="264488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000" dirty="0"/>
              <a:t>Kubernetes RBAC works with Azure AD as follows: </a:t>
            </a:r>
          </a:p>
          <a:p>
            <a:pPr lvl="1">
              <a:lnSpc>
                <a:spcPct val="90000"/>
              </a:lnSpc>
              <a:buFont typeface="+mj-lt"/>
              <a:buAutoNum type="arabicPeriod"/>
            </a:pPr>
            <a:r>
              <a:rPr lang="en-US" dirty="0"/>
              <a:t>A user is authenticated in Azure </a:t>
            </a:r>
          </a:p>
          <a:p>
            <a:pPr lvl="1">
              <a:lnSpc>
                <a:spcPct val="90000"/>
              </a:lnSpc>
              <a:buFont typeface="+mj-lt"/>
              <a:buAutoNum type="arabicPeriod"/>
            </a:pPr>
            <a:r>
              <a:rPr lang="en-US" dirty="0"/>
              <a:t>The user’s token and email is passed to the cluster. </a:t>
            </a:r>
          </a:p>
          <a:p>
            <a:pPr lvl="1">
              <a:lnSpc>
                <a:spcPct val="90000"/>
              </a:lnSpc>
              <a:buFont typeface="+mj-lt"/>
              <a:buAutoNum type="arabicPeriod"/>
            </a:pPr>
            <a:r>
              <a:rPr lang="en-US" dirty="0"/>
              <a:t>A </a:t>
            </a:r>
            <a:r>
              <a:rPr lang="en-US" b="1" dirty="0" err="1"/>
              <a:t>RoleBinding</a:t>
            </a:r>
            <a:r>
              <a:rPr lang="en-US" dirty="0"/>
              <a:t> resource binds the user to a </a:t>
            </a:r>
            <a:r>
              <a:rPr lang="en-US" b="1" dirty="0"/>
              <a:t>Role</a:t>
            </a:r>
            <a:r>
              <a:rPr lang="en-US" dirty="0"/>
              <a:t>, which define which actions are allowed on which Kubernetes resources</a:t>
            </a:r>
            <a:r>
              <a:rPr lang="en-US" sz="1200" dirty="0"/>
              <a:t>.</a:t>
            </a:r>
          </a:p>
        </p:txBody>
      </p:sp>
      <p:pic>
        <p:nvPicPr>
          <p:cNvPr id="6" name="Picture 5">
            <a:extLst>
              <a:ext uri="{FF2B5EF4-FFF2-40B4-BE49-F238E27FC236}">
                <a16:creationId xmlns:a16="http://schemas.microsoft.com/office/drawing/2014/main" id="{754010F5-CA38-448E-A362-F6A263D2CCEC}"/>
              </a:ext>
            </a:extLst>
          </p:cNvPr>
          <p:cNvPicPr>
            <a:picLocks noChangeAspect="1"/>
          </p:cNvPicPr>
          <p:nvPr/>
        </p:nvPicPr>
        <p:blipFill>
          <a:blip r:embed="rId3"/>
          <a:stretch>
            <a:fillRect/>
          </a:stretch>
        </p:blipFill>
        <p:spPr>
          <a:xfrm>
            <a:off x="6490855" y="2764877"/>
            <a:ext cx="5511986" cy="3254923"/>
          </a:xfrm>
          <a:prstGeom prst="rect">
            <a:avLst/>
          </a:prstGeom>
        </p:spPr>
      </p:pic>
    </p:spTree>
    <p:extLst>
      <p:ext uri="{BB962C8B-B14F-4D97-AF65-F5344CB8AC3E}">
        <p14:creationId xmlns:p14="http://schemas.microsoft.com/office/powerpoint/2010/main" val="4048972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6740" y="457200"/>
            <a:ext cx="11018520" cy="553998"/>
          </a:xfrm>
        </p:spPr>
        <p:txBody>
          <a:bodyPr wrap="square" anchor="t">
            <a:normAutofit/>
          </a:bodyPr>
          <a:lstStyle/>
          <a:p>
            <a:r>
              <a:rPr lang="en-US" dirty="0">
                <a:solidFill>
                  <a:srgbClr val="0078D4"/>
                </a:solidFill>
              </a:rPr>
              <a:t>Kubernetes RBAC Illustrated</a:t>
            </a:r>
          </a:p>
        </p:txBody>
      </p:sp>
      <p:pic>
        <p:nvPicPr>
          <p:cNvPr id="9" name="Content Placeholder 8">
            <a:extLst>
              <a:ext uri="{FF2B5EF4-FFF2-40B4-BE49-F238E27FC236}">
                <a16:creationId xmlns:a16="http://schemas.microsoft.com/office/drawing/2014/main" id="{145E154A-DA51-FCD2-65B0-B146D9FBBB13}"/>
              </a:ext>
            </a:extLst>
          </p:cNvPr>
          <p:cNvPicPr>
            <a:picLocks noGrp="1" noChangeAspect="1"/>
          </p:cNvPicPr>
          <p:nvPr>
            <p:ph sz="quarter" idx="12"/>
          </p:nvPr>
        </p:nvPicPr>
        <p:blipFill>
          <a:blip r:embed="rId3"/>
          <a:stretch>
            <a:fillRect/>
          </a:stretch>
        </p:blipFill>
        <p:spPr>
          <a:xfrm>
            <a:off x="2036618" y="1011199"/>
            <a:ext cx="8776855" cy="5846802"/>
          </a:xfrm>
          <a:prstGeom prst="rect">
            <a:avLst/>
          </a:prstGeom>
        </p:spPr>
      </p:pic>
    </p:spTree>
    <p:extLst>
      <p:ext uri="{BB962C8B-B14F-4D97-AF65-F5344CB8AC3E}">
        <p14:creationId xmlns:p14="http://schemas.microsoft.com/office/powerpoint/2010/main" val="18758821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p:txBody>
          <a:bodyPr/>
          <a:lstStyle/>
          <a:p>
            <a:pPr algn="l"/>
            <a:r>
              <a:rPr lang="en-US" dirty="0"/>
              <a:t>RBAC Demo</a:t>
            </a:r>
          </a:p>
        </p:txBody>
      </p:sp>
      <p:sp>
        <p:nvSpPr>
          <p:cNvPr id="3" name="TextBox 2">
            <a:extLst>
              <a:ext uri="{FF2B5EF4-FFF2-40B4-BE49-F238E27FC236}">
                <a16:creationId xmlns:a16="http://schemas.microsoft.com/office/drawing/2014/main" id="{7BF4618C-CA82-F2B2-417F-8F7A68FC4092}"/>
              </a:ext>
            </a:extLst>
          </p:cNvPr>
          <p:cNvSpPr txBox="1"/>
          <p:nvPr/>
        </p:nvSpPr>
        <p:spPr>
          <a:xfrm>
            <a:off x="1524000" y="3954327"/>
            <a:ext cx="3145028" cy="307777"/>
          </a:xfrm>
          <a:prstGeom prst="rect">
            <a:avLst/>
          </a:prstGeom>
          <a:noFill/>
        </p:spPr>
        <p:txBody>
          <a:bodyPr wrap="none" lIns="0" tIns="0" rIns="0" bIns="0" rtlCol="0">
            <a:spAutoFit/>
          </a:bodyPr>
          <a:lstStyle/>
          <a:p>
            <a:pPr algn="l"/>
            <a:r>
              <a:rPr lang="en-US" sz="2000" dirty="0"/>
              <a:t>Review Roles and Bindings  </a:t>
            </a:r>
          </a:p>
        </p:txBody>
      </p:sp>
    </p:spTree>
    <p:extLst>
      <p:ext uri="{BB962C8B-B14F-4D97-AF65-F5344CB8AC3E}">
        <p14:creationId xmlns:p14="http://schemas.microsoft.com/office/powerpoint/2010/main" val="6791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Config Map Mounted as Volumes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8263" y="1263649"/>
            <a:ext cx="7033596" cy="3545586"/>
          </a:xfrm>
        </p:spPr>
        <p:txBody>
          <a:bodyPr/>
          <a:lstStyle/>
          <a:p>
            <a:r>
              <a:rPr lang="en-US" sz="2400" dirty="0" err="1"/>
              <a:t>ConfigMaps</a:t>
            </a:r>
            <a:r>
              <a:rPr lang="en-US" sz="2400" dirty="0"/>
              <a:t> can also contain entire file definitions. </a:t>
            </a:r>
          </a:p>
          <a:p>
            <a:r>
              <a:rPr lang="en-US" sz="2400" dirty="0"/>
              <a:t>These </a:t>
            </a:r>
            <a:r>
              <a:rPr lang="en-US" sz="2400" dirty="0" err="1"/>
              <a:t>ConfigMaps</a:t>
            </a:r>
            <a:r>
              <a:rPr lang="en-US" sz="2400" dirty="0"/>
              <a:t> can be attached as Volumes in a Pods and mounted as read-only folders in containers. </a:t>
            </a:r>
          </a:p>
          <a:p>
            <a:r>
              <a:rPr lang="en-US" sz="2400" dirty="0"/>
              <a:t>Each entry in a </a:t>
            </a:r>
            <a:r>
              <a:rPr lang="en-US" sz="2400" dirty="0" err="1"/>
              <a:t>ConfigMaps</a:t>
            </a:r>
            <a:r>
              <a:rPr lang="en-US" sz="2400" dirty="0"/>
              <a:t> is mounted as a separate file. </a:t>
            </a:r>
          </a:p>
          <a:p>
            <a:r>
              <a:rPr lang="en-US" sz="2400" dirty="0"/>
              <a:t>If scripts are defined in </a:t>
            </a:r>
            <a:r>
              <a:rPr lang="en-US" sz="2400" dirty="0" err="1"/>
              <a:t>ConfigMaps</a:t>
            </a:r>
            <a:r>
              <a:rPr lang="en-US" sz="2400" dirty="0"/>
              <a:t>, they can be automatically mounted with executable permissions, using the </a:t>
            </a:r>
            <a:r>
              <a:rPr lang="en-US" sz="2400" b="1" dirty="0" err="1"/>
              <a:t>defaultMode</a:t>
            </a:r>
            <a:r>
              <a:rPr lang="en-US" sz="2400" dirty="0"/>
              <a:t> setting</a:t>
            </a:r>
          </a:p>
        </p:txBody>
      </p:sp>
      <p:pic>
        <p:nvPicPr>
          <p:cNvPr id="6" name="Picture 5">
            <a:extLst>
              <a:ext uri="{FF2B5EF4-FFF2-40B4-BE49-F238E27FC236}">
                <a16:creationId xmlns:a16="http://schemas.microsoft.com/office/drawing/2014/main" id="{40B00FF6-9EF5-3648-4F0A-C51C0F3ADA33}"/>
              </a:ext>
            </a:extLst>
          </p:cNvPr>
          <p:cNvPicPr>
            <a:picLocks noChangeAspect="1"/>
          </p:cNvPicPr>
          <p:nvPr/>
        </p:nvPicPr>
        <p:blipFill rotWithShape="1">
          <a:blip r:embed="rId3"/>
          <a:srcRect t="6437" r="2753" b="1994"/>
          <a:stretch/>
        </p:blipFill>
        <p:spPr>
          <a:xfrm>
            <a:off x="7663062" y="653143"/>
            <a:ext cx="4036360" cy="5625193"/>
          </a:xfrm>
          <a:prstGeom prst="rect">
            <a:avLst/>
          </a:prstGeom>
        </p:spPr>
      </p:pic>
    </p:spTree>
    <p:extLst>
      <p:ext uri="{BB962C8B-B14F-4D97-AF65-F5344CB8AC3E}">
        <p14:creationId xmlns:p14="http://schemas.microsoft.com/office/powerpoint/2010/main" val="20826527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17764" y="75257"/>
            <a:ext cx="4703618" cy="609398"/>
          </a:xfrm>
        </p:spPr>
        <p:txBody>
          <a:bodyPr/>
          <a:lstStyle/>
          <a:p>
            <a:r>
              <a:rPr lang="en-US" dirty="0"/>
              <a:t>Config Map Demo</a:t>
            </a:r>
          </a:p>
        </p:txBody>
      </p:sp>
      <p:sp>
        <p:nvSpPr>
          <p:cNvPr id="4" name="TextBox 3">
            <a:extLst>
              <a:ext uri="{FF2B5EF4-FFF2-40B4-BE49-F238E27FC236}">
                <a16:creationId xmlns:a16="http://schemas.microsoft.com/office/drawing/2014/main" id="{6692974D-5418-09B9-BA9C-87CEDB4D2A61}"/>
              </a:ext>
            </a:extLst>
          </p:cNvPr>
          <p:cNvSpPr txBox="1"/>
          <p:nvPr/>
        </p:nvSpPr>
        <p:spPr>
          <a:xfrm>
            <a:off x="447261" y="3255570"/>
            <a:ext cx="8567530" cy="646331"/>
          </a:xfrm>
          <a:prstGeom prst="rect">
            <a:avLst/>
          </a:prstGeom>
          <a:noFill/>
        </p:spPr>
        <p:txBody>
          <a:bodyPr wrap="square">
            <a:spAutoFit/>
          </a:bodyPr>
          <a:lstStyle/>
          <a:p>
            <a:r>
              <a:rPr lang="en-US" dirty="0"/>
              <a:t>Module3-instructions:</a:t>
            </a:r>
          </a:p>
          <a:p>
            <a:r>
              <a:rPr lang="en-US" dirty="0"/>
              <a:t>Exercise: Working with Multi-Container Pods, Ephemeral Volumes and </a:t>
            </a:r>
            <a:r>
              <a:rPr lang="en-US" dirty="0" err="1"/>
              <a:t>ConfigMaps</a:t>
            </a:r>
            <a:endParaRPr lang="en-US" dirty="0"/>
          </a:p>
        </p:txBody>
      </p:sp>
    </p:spTree>
    <p:extLst>
      <p:ext uri="{BB962C8B-B14F-4D97-AF65-F5344CB8AC3E}">
        <p14:creationId xmlns:p14="http://schemas.microsoft.com/office/powerpoint/2010/main" val="370583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Secrets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8263" y="1263649"/>
            <a:ext cx="7033596" cy="4284250"/>
          </a:xfrm>
        </p:spPr>
        <p:txBody>
          <a:bodyPr/>
          <a:lstStyle/>
          <a:p>
            <a:r>
              <a:rPr lang="en-US" sz="2400" dirty="0"/>
              <a:t>Secrets are the same as </a:t>
            </a:r>
            <a:r>
              <a:rPr lang="en-US" sz="2400" dirty="0" err="1"/>
              <a:t>ConfigMaps</a:t>
            </a:r>
            <a:r>
              <a:rPr lang="en-US" sz="2400" dirty="0"/>
              <a:t>, except the data/files they hold is encoded. </a:t>
            </a:r>
          </a:p>
          <a:p>
            <a:r>
              <a:rPr lang="en-US" sz="2400" dirty="0"/>
              <a:t>They can be used to store and manage sensitive information, such as passwords, OAuth tokens, and </a:t>
            </a:r>
            <a:r>
              <a:rPr lang="en-US" sz="2400" dirty="0" err="1"/>
              <a:t>ssh</a:t>
            </a:r>
            <a:r>
              <a:rPr lang="en-US" sz="2400" dirty="0"/>
              <a:t> keys. </a:t>
            </a:r>
          </a:p>
          <a:p>
            <a:r>
              <a:rPr lang="en-US" sz="2400" dirty="0"/>
              <a:t>Storing confidential information in a Secret is safer and more flexible than setting it verbatim in a Pod definition or in a container image. </a:t>
            </a:r>
          </a:p>
          <a:p>
            <a:r>
              <a:rPr lang="en-US" sz="2400" dirty="0"/>
              <a:t>Other Kubernetes resources, like </a:t>
            </a:r>
            <a:r>
              <a:rPr lang="en-US" sz="2400" b="1" dirty="0"/>
              <a:t>Ingresses</a:t>
            </a:r>
            <a:r>
              <a:rPr lang="en-US" sz="2400" dirty="0"/>
              <a:t> and </a:t>
            </a:r>
            <a:r>
              <a:rPr lang="en-US" sz="2400" b="1" dirty="0"/>
              <a:t>Persistent Volumes</a:t>
            </a:r>
            <a:r>
              <a:rPr lang="en-US" sz="2400" dirty="0"/>
              <a:t>, also use </a:t>
            </a:r>
            <a:r>
              <a:rPr lang="en-US" sz="2400" b="1" dirty="0"/>
              <a:t>Secrets</a:t>
            </a:r>
            <a:r>
              <a:rPr lang="en-US" sz="2400" dirty="0"/>
              <a:t> as part of their configuration. </a:t>
            </a:r>
          </a:p>
        </p:txBody>
      </p:sp>
      <p:pic>
        <p:nvPicPr>
          <p:cNvPr id="5" name="Picture 4">
            <a:extLst>
              <a:ext uri="{FF2B5EF4-FFF2-40B4-BE49-F238E27FC236}">
                <a16:creationId xmlns:a16="http://schemas.microsoft.com/office/drawing/2014/main" id="{EC93018C-7667-7ECB-7A69-38D17F129B36}"/>
              </a:ext>
            </a:extLst>
          </p:cNvPr>
          <p:cNvPicPr>
            <a:picLocks noChangeAspect="1"/>
          </p:cNvPicPr>
          <p:nvPr/>
        </p:nvPicPr>
        <p:blipFill>
          <a:blip r:embed="rId3"/>
          <a:stretch>
            <a:fillRect/>
          </a:stretch>
        </p:blipFill>
        <p:spPr>
          <a:xfrm>
            <a:off x="8190158" y="553642"/>
            <a:ext cx="3167826" cy="5704263"/>
          </a:xfrm>
          <a:prstGeom prst="rect">
            <a:avLst/>
          </a:prstGeom>
        </p:spPr>
      </p:pic>
    </p:spTree>
    <p:extLst>
      <p:ext uri="{BB962C8B-B14F-4D97-AF65-F5344CB8AC3E}">
        <p14:creationId xmlns:p14="http://schemas.microsoft.com/office/powerpoint/2010/main" val="93781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Secrets are Encoded, NOT Encrypted </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5796791" cy="4833938"/>
          </a:xfrm>
        </p:spPr>
        <p:txBody>
          <a:bodyPr wrap="square">
            <a:normAutofit/>
          </a:bodyPr>
          <a:lstStyle/>
          <a:p>
            <a:pPr>
              <a:lnSpc>
                <a:spcPct val="90000"/>
              </a:lnSpc>
            </a:pPr>
            <a:r>
              <a:rPr lang="en-US" sz="1800" dirty="0"/>
              <a:t>Kubernetes Secrets are, by default, stored as </a:t>
            </a:r>
            <a:r>
              <a:rPr lang="en-US" sz="1800" u="sng" dirty="0"/>
              <a:t>unencrypted base64-encoded strings</a:t>
            </a:r>
            <a:r>
              <a:rPr lang="en-US" sz="1800" dirty="0"/>
              <a:t>.</a:t>
            </a:r>
          </a:p>
          <a:p>
            <a:pPr>
              <a:lnSpc>
                <a:spcPct val="90000"/>
              </a:lnSpc>
            </a:pPr>
            <a:r>
              <a:rPr lang="en-US" sz="1800" b="1" dirty="0"/>
              <a:t>Secrets</a:t>
            </a:r>
            <a:r>
              <a:rPr lang="en-US" sz="1800" dirty="0"/>
              <a:t> can be viewed as plain text by anyone with API access or anymore who can execute a </a:t>
            </a:r>
            <a:r>
              <a:rPr lang="en-US" sz="1800" dirty="0" err="1"/>
              <a:t>printenv</a:t>
            </a:r>
            <a:r>
              <a:rPr lang="en-US" sz="1800" dirty="0"/>
              <a:t> command in a container. </a:t>
            </a:r>
          </a:p>
          <a:p>
            <a:pPr>
              <a:lnSpc>
                <a:spcPct val="90000"/>
              </a:lnSpc>
            </a:pPr>
            <a:r>
              <a:rPr lang="en-US" sz="1800" dirty="0"/>
              <a:t>It’s recommended that you Enable or configure RBAC rules that restrict reading and writing of Secrets. Or inject, as needed, from Azure Key Vault. </a:t>
            </a:r>
          </a:p>
          <a:p>
            <a:pPr>
              <a:lnSpc>
                <a:spcPct val="90000"/>
              </a:lnSpc>
            </a:pPr>
            <a:r>
              <a:rPr lang="en-US" sz="1800" dirty="0"/>
              <a:t>You can generate a </a:t>
            </a:r>
            <a:r>
              <a:rPr lang="en-US" sz="1800" b="1" dirty="0"/>
              <a:t>Secret</a:t>
            </a:r>
            <a:r>
              <a:rPr lang="en-US" sz="1800" dirty="0"/>
              <a:t> object definition from literal values and output it directly to a </a:t>
            </a:r>
            <a:r>
              <a:rPr lang="en-US" sz="1800" dirty="0" err="1"/>
              <a:t>yaml</a:t>
            </a:r>
            <a:r>
              <a:rPr lang="en-US" sz="1800" dirty="0"/>
              <a:t> file, without creating the object in the Kubernetes database. </a:t>
            </a:r>
          </a:p>
          <a:p>
            <a:pPr marL="0" indent="0">
              <a:lnSpc>
                <a:spcPct val="90000"/>
              </a:lnSpc>
            </a:pPr>
            <a:r>
              <a:rPr lang="en-US" sz="1800" dirty="0"/>
              <a:t>	</a:t>
            </a:r>
            <a:r>
              <a:rPr lang="en-US" sz="1800" i="1" dirty="0" err="1">
                <a:highlight>
                  <a:srgbClr val="FFFF00"/>
                </a:highlight>
              </a:rPr>
              <a:t>kubectl</a:t>
            </a:r>
            <a:r>
              <a:rPr lang="en-US" sz="1800" i="1" dirty="0">
                <a:highlight>
                  <a:srgbClr val="FFFF00"/>
                </a:highlight>
              </a:rPr>
              <a:t> create secret generic test-secret --from-file=</a:t>
            </a:r>
            <a:r>
              <a:rPr lang="en-US" sz="1800" i="1" dirty="0" err="1">
                <a:highlight>
                  <a:srgbClr val="FFFF00"/>
                </a:highlight>
              </a:rPr>
              <a:t>tls</a:t>
            </a:r>
            <a:r>
              <a:rPr lang="en-US" sz="1800" i="1" dirty="0">
                <a:highlight>
                  <a:srgbClr val="FFFF00"/>
                </a:highlight>
              </a:rPr>
              <a:t>=/path/</a:t>
            </a:r>
            <a:r>
              <a:rPr lang="en-US" sz="1800" i="1" dirty="0" err="1">
                <a:highlight>
                  <a:srgbClr val="FFFF00"/>
                </a:highlight>
              </a:rPr>
              <a:t>tls.key</a:t>
            </a:r>
            <a:r>
              <a:rPr lang="en-US" sz="1800" i="1" dirty="0">
                <a:highlight>
                  <a:srgbClr val="FFFF00"/>
                </a:highlight>
              </a:rPr>
              <a:t> \ --from-literal=username=</a:t>
            </a:r>
            <a:r>
              <a:rPr lang="en-US" sz="1800" i="1" dirty="0" err="1">
                <a:highlight>
                  <a:srgbClr val="FFFF00"/>
                </a:highlight>
              </a:rPr>
              <a:t>testuser</a:t>
            </a:r>
            <a:r>
              <a:rPr lang="en-US" sz="1800" i="1" dirty="0">
                <a:highlight>
                  <a:srgbClr val="FFFF00"/>
                </a:highlight>
              </a:rPr>
              <a:t> -o </a:t>
            </a:r>
            <a:r>
              <a:rPr lang="en-US" sz="1800" i="1" dirty="0" err="1">
                <a:highlight>
                  <a:srgbClr val="FFFF00"/>
                </a:highlight>
              </a:rPr>
              <a:t>yaml</a:t>
            </a:r>
            <a:r>
              <a:rPr lang="en-US" sz="1800" i="1" dirty="0">
                <a:highlight>
                  <a:srgbClr val="FFFF00"/>
                </a:highlight>
              </a:rPr>
              <a:t> --dry-run &gt; </a:t>
            </a:r>
            <a:r>
              <a:rPr lang="en-US" sz="1800" i="1" dirty="0" err="1">
                <a:highlight>
                  <a:srgbClr val="FFFF00"/>
                </a:highlight>
              </a:rPr>
              <a:t>mysecret.yaml</a:t>
            </a:r>
            <a:endParaRPr lang="en-US" sz="1800" i="1" dirty="0">
              <a:highlight>
                <a:srgbClr val="FFFF00"/>
              </a:highlight>
            </a:endParaRPr>
          </a:p>
        </p:txBody>
      </p:sp>
      <p:pic>
        <p:nvPicPr>
          <p:cNvPr id="6" name="Picture 5">
            <a:extLst>
              <a:ext uri="{FF2B5EF4-FFF2-40B4-BE49-F238E27FC236}">
                <a16:creationId xmlns:a16="http://schemas.microsoft.com/office/drawing/2014/main" id="{C3273F64-84BA-0AA0-42F3-AA3F7A2D8DB4}"/>
              </a:ext>
            </a:extLst>
          </p:cNvPr>
          <p:cNvPicPr>
            <a:picLocks noChangeAspect="1"/>
          </p:cNvPicPr>
          <p:nvPr/>
        </p:nvPicPr>
        <p:blipFill>
          <a:blip r:embed="rId3"/>
          <a:stretch>
            <a:fillRect/>
          </a:stretch>
        </p:blipFill>
        <p:spPr>
          <a:xfrm>
            <a:off x="6384037" y="1011198"/>
            <a:ext cx="5219700" cy="2479357"/>
          </a:xfrm>
          <a:prstGeom prst="rect">
            <a:avLst/>
          </a:prstGeom>
          <a:noFill/>
        </p:spPr>
      </p:pic>
    </p:spTree>
    <p:extLst>
      <p:ext uri="{BB962C8B-B14F-4D97-AF65-F5344CB8AC3E}">
        <p14:creationId xmlns:p14="http://schemas.microsoft.com/office/powerpoint/2010/main" val="40340720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rgbClr val="0078D4"/>
                </a:solidFill>
              </a:rPr>
              <a:t>Don’t Use Secrets to Store Sensitive Information</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11296073" cy="4833938"/>
          </a:xfrm>
        </p:spPr>
        <p:txBody>
          <a:bodyPr wrap="square">
            <a:normAutofit/>
          </a:bodyPr>
          <a:lstStyle/>
          <a:p>
            <a:pPr>
              <a:lnSpc>
                <a:spcPct val="90000"/>
              </a:lnSpc>
            </a:pPr>
            <a:r>
              <a:rPr lang="en-US" sz="2400" dirty="0"/>
              <a:t>Kubernetes Secrets are encoded, NOT encrypted. </a:t>
            </a:r>
          </a:p>
          <a:p>
            <a:pPr>
              <a:lnSpc>
                <a:spcPct val="90000"/>
              </a:lnSpc>
            </a:pPr>
            <a:r>
              <a:rPr lang="en-US" sz="2400" dirty="0"/>
              <a:t>It’s not good practice to save sensitive content in YAML manifests or check Secrets resources into source control. </a:t>
            </a:r>
          </a:p>
          <a:p>
            <a:pPr>
              <a:lnSpc>
                <a:spcPct val="90000"/>
              </a:lnSpc>
            </a:pPr>
            <a:r>
              <a:rPr lang="en-US" sz="2400" dirty="0"/>
              <a:t>In a production environment, it's best to keep sensitive information in an external vault and inject that content only when and where it's needed. </a:t>
            </a:r>
          </a:p>
          <a:p>
            <a:pPr>
              <a:lnSpc>
                <a:spcPct val="90000"/>
              </a:lnSpc>
            </a:pPr>
            <a:r>
              <a:rPr lang="en-US" sz="2400" dirty="0"/>
              <a:t>Azure Kubernetes Service supports integration with </a:t>
            </a:r>
            <a:r>
              <a:rPr lang="en-US" sz="2400" b="1" dirty="0"/>
              <a:t>Azure Key Vault </a:t>
            </a:r>
            <a:r>
              <a:rPr lang="en-US" sz="2400" dirty="0"/>
              <a:t>to facilitate best practices when accessing sensitive information</a:t>
            </a:r>
            <a:endParaRPr lang="en-US" sz="2400" i="1" dirty="0">
              <a:highlight>
                <a:srgbClr val="FFFF00"/>
              </a:highlight>
            </a:endParaRPr>
          </a:p>
        </p:txBody>
      </p:sp>
    </p:spTree>
    <p:extLst>
      <p:ext uri="{BB962C8B-B14F-4D97-AF65-F5344CB8AC3E}">
        <p14:creationId xmlns:p14="http://schemas.microsoft.com/office/powerpoint/2010/main" val="4242830368"/>
      </p:ext>
    </p:extLst>
  </p:cSld>
  <p:clrMapOvr>
    <a:masterClrMapping/>
  </p:clrMapOvr>
  <p:transition>
    <p:fade/>
  </p:transition>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9" ma:contentTypeDescription="Create a new document." ma:contentTypeScope="" ma:versionID="0276061755256966016c394d16d8196f">
  <xsd:schema xmlns:xsd="http://www.w3.org/2001/XMLSchema" xmlns:xs="http://www.w3.org/2001/XMLSchema" xmlns:p="http://schemas.microsoft.com/office/2006/metadata/properties" xmlns:ns1="http://schemas.microsoft.com/sharepoint/v3" xmlns:ns2="129b2d4d-029d-490d-a31a-657366908f14" xmlns:ns3="bfd05f21-534f-4f13-9827-6d5667c260d0" xmlns:ns4="230e9df3-be65-4c73-a93b-d1236ebd677e" targetNamespace="http://schemas.microsoft.com/office/2006/metadata/properties" ma:root="true" ma:fieldsID="7f9a5fef9042a15546033d35247acacb" ns1:_="" ns2:_="" ns3:_="" ns4:_="">
    <xsd:import namespace="http://schemas.microsoft.com/sharepoint/v3"/>
    <xsd:import namespace="129b2d4d-029d-490d-a31a-657366908f14"/>
    <xsd:import namespace="bfd05f21-534f-4f13-9827-6d5667c260d0"/>
    <xsd:import namespace="230e9df3-be65-4c73-a93b-d1236ebd677e"/>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320a77eb-d0dc-4ee4-82fb-6319c170d1d2}" ma:internalName="TaxCatchAll" ma:showField="CatchAllData" ma:web="129b2d4d-029d-490d-a31a-657366908f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fd05f21-534f-4f13-9827-6d5667c260d0" xsi:nil="true"/>
    <lcf76f155ced4ddcb4097134ff3c332f xmlns="bfd05f21-534f-4f13-9827-6d5667c260d0">
      <Terms xmlns="http://schemas.microsoft.com/office/infopath/2007/PartnerControls"/>
    </lcf76f155ced4ddcb4097134ff3c332f>
    <TaxCatchAll xmlns="230e9df3-be65-4c73-a93b-d1236ebd677e" xsi:nil="true"/>
    <SharedWithUsers xmlns="129b2d4d-029d-490d-a31a-657366908f14">
      <UserInfo>
        <DisplayName>Dan Shue</DisplayName>
        <AccountId>1640</AccountId>
        <AccountType/>
      </UserInfo>
      <UserInfo>
        <DisplayName>Chris Wiederspan</DisplayName>
        <AccountId>71459</AccountId>
        <AccountType/>
      </UserInfo>
      <UserInfo>
        <DisplayName>Jeffrey Bush</DisplayName>
        <AccountId>250912</AccountId>
        <AccountType/>
      </UserInfo>
      <UserInfo>
        <DisplayName>Vrushali Soni</DisplayName>
        <AccountId>56631</AccountId>
        <AccountType/>
      </UserInfo>
      <UserInfo>
        <DisplayName>Nills Franssens</DisplayName>
        <AccountId>24665</AccountId>
        <AccountType/>
      </UserInfo>
      <UserInfo>
        <DisplayName>Adam Lubenow</DisplayName>
        <AccountId>255543</AccountId>
        <AccountType/>
      </UserInfo>
      <UserInfo>
        <DisplayName>Mark Waddell</DisplayName>
        <AccountId>260684</AccountId>
        <AccountType/>
      </UserInfo>
      <UserInfo>
        <DisplayName>Roberto Mardeni</DisplayName>
        <AccountId>71455</AccountId>
        <AccountType/>
      </UserInfo>
      <UserInfo>
        <DisplayName>Srini Ambati</DisplayName>
        <AccountId>5131</AccountId>
        <AccountType/>
      </UserInfo>
      <UserInfo>
        <DisplayName>Anarka Fairchild</DisplayName>
        <AccountId>70308</AccountId>
        <AccountType/>
      </UserInfo>
      <UserInfo>
        <DisplayName>Lauren Hutchinson</DisplayName>
        <AccountId>273692</AccountId>
        <AccountType/>
      </UserInfo>
      <UserInfo>
        <DisplayName>Ria Patel</DisplayName>
        <AccountId>283516</AccountId>
        <AccountType/>
      </UserInfo>
      <UserInfo>
        <DisplayName>Josh Handel</DisplayName>
        <AccountId>268131</AccountId>
        <AccountType/>
      </UserInfo>
      <UserInfo>
        <DisplayName>Jeremy French</DisplayName>
        <AccountId>265186</AccountId>
        <AccountType/>
      </UserInfo>
      <UserInfo>
        <DisplayName>Arzo Akbari</DisplayName>
        <AccountId>190189</AccountId>
        <AccountType/>
      </UserInfo>
    </SharedWithUsers>
  </documentManagement>
</p:properties>
</file>

<file path=customXml/itemProps1.xml><?xml version="1.0" encoding="utf-8"?>
<ds:datastoreItem xmlns:ds="http://schemas.openxmlformats.org/officeDocument/2006/customXml" ds:itemID="{BC1CF15B-BEA9-482C-A34C-8E2F621E6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6A6B14-A71B-4038-964D-1209243FD2B1}">
  <ds:schemaRefs>
    <ds:schemaRef ds:uri="office.server.policy"/>
  </ds:schemaRefs>
</ds:datastoreItem>
</file>

<file path=customXml/itemProps3.xml><?xml version="1.0" encoding="utf-8"?>
<ds:datastoreItem xmlns:ds="http://schemas.openxmlformats.org/officeDocument/2006/customXml" ds:itemID="{7FF8BDAB-93F1-49C8-81FB-25E1138C9C62}">
  <ds:schemaRefs>
    <ds:schemaRef ds:uri="http://schemas.microsoft.com/sharepoint/v3/contenttype/forms"/>
  </ds:schemaRefs>
</ds:datastoreItem>
</file>

<file path=customXml/itemProps4.xml><?xml version="1.0" encoding="utf-8"?>
<ds:datastoreItem xmlns:ds="http://schemas.openxmlformats.org/officeDocument/2006/customXml" ds:itemID="{5FFAF80C-FE48-49F6-8CB9-3C8D0150EF50}">
  <ds:schemaRefs>
    <ds:schemaRef ds:uri="http://www.w3.org/XML/1998/namespace"/>
    <ds:schemaRef ds:uri="http://schemas.microsoft.com/office/infopath/2007/PartnerControls"/>
    <ds:schemaRef ds:uri="http://purl.org/dc/dcmitype/"/>
    <ds:schemaRef ds:uri="bfd05f21-534f-4f13-9827-6d5667c260d0"/>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30e9df3-be65-4c73-a93b-d1236ebd677e"/>
    <ds:schemaRef ds:uri="129b2d4d-029d-490d-a31a-657366908f14"/>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3033</Words>
  <Application>Microsoft Office PowerPoint</Application>
  <PresentationFormat>Widescreen</PresentationFormat>
  <Paragraphs>307</Paragraphs>
  <Slides>42</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Consolas</vt:lpstr>
      <vt:lpstr>Segoe UI</vt:lpstr>
      <vt:lpstr>Segoe UI Semibold</vt:lpstr>
      <vt:lpstr>Segoe UI Semilight</vt:lpstr>
      <vt:lpstr>Wingdings</vt:lpstr>
      <vt:lpstr>Dapr White Template</vt:lpstr>
      <vt:lpstr>Black Template</vt:lpstr>
      <vt:lpstr>Azure Kubernetes Workshop</vt:lpstr>
      <vt:lpstr>Agenda</vt:lpstr>
      <vt:lpstr>Pod Environment Variable</vt:lpstr>
      <vt:lpstr>Config Map</vt:lpstr>
      <vt:lpstr>Config Map Mounted as Volumes</vt:lpstr>
      <vt:lpstr>Config Map Demo</vt:lpstr>
      <vt:lpstr>Secrets</vt:lpstr>
      <vt:lpstr>Secrets are Encoded, NOT Encrypted </vt:lpstr>
      <vt:lpstr>Don’t Use Secrets to Store Sensitive Information</vt:lpstr>
      <vt:lpstr>Azure Key Vault</vt:lpstr>
      <vt:lpstr>Kubernetes Volumes</vt:lpstr>
      <vt:lpstr>Azure Key Vault Integration</vt:lpstr>
      <vt:lpstr>Ephemeral Volumes</vt:lpstr>
      <vt:lpstr>Persistent Volumes</vt:lpstr>
      <vt:lpstr>Static Persistent Volume Claims </vt:lpstr>
      <vt:lpstr>Dynamic Persistent Volume Claims </vt:lpstr>
      <vt:lpstr>Volumes &amp; Secrets Demo</vt:lpstr>
      <vt:lpstr>Persistent Volume Access Mode </vt:lpstr>
      <vt:lpstr>Azure Storage Options</vt:lpstr>
      <vt:lpstr>Multi-Container Pods</vt:lpstr>
      <vt:lpstr>SideCar Pattern</vt:lpstr>
      <vt:lpstr>SideCar Envoy Proxy</vt:lpstr>
      <vt:lpstr>Multi-Container Pods Demo</vt:lpstr>
      <vt:lpstr>Init Containers</vt:lpstr>
      <vt:lpstr>Running Init Containers</vt:lpstr>
      <vt:lpstr>Init Container Demo</vt:lpstr>
      <vt:lpstr>Jobs and Cron Jobs</vt:lpstr>
      <vt:lpstr>Jobs</vt:lpstr>
      <vt:lpstr>CronJobs</vt:lpstr>
      <vt:lpstr>Jobs and CronJobs Demo</vt:lpstr>
      <vt:lpstr>Daemon Sets</vt:lpstr>
      <vt:lpstr>DaemonSets Demo</vt:lpstr>
      <vt:lpstr>Health Checks</vt:lpstr>
      <vt:lpstr>Startup, Liveness and Readiness Probes</vt:lpstr>
      <vt:lpstr>Health Probe Demo</vt:lpstr>
      <vt:lpstr>RBAC</vt:lpstr>
      <vt:lpstr>Kubernetes Role-based Access Control (RBAC)</vt:lpstr>
      <vt:lpstr>Service Accounts</vt:lpstr>
      <vt:lpstr>User Accounts</vt:lpstr>
      <vt:lpstr>Kubernetes RBAC with Azure AD Integration</vt:lpstr>
      <vt:lpstr>Kubernetes RBAC Illustrated</vt:lpstr>
      <vt:lpstr>RBAC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Innovation</dc:title>
  <dc:creator/>
  <cp:lastModifiedBy/>
  <cp:revision>30</cp:revision>
  <dcterms:created xsi:type="dcterms:W3CDTF">2022-04-26T23:48:17Z</dcterms:created>
  <dcterms:modified xsi:type="dcterms:W3CDTF">2023-07-18T17:58:08Z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MediaServiceImageTags">
    <vt:lpwstr/>
  </property>
</Properties>
</file>